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2" r:id="rId4"/>
    <p:sldId id="336" r:id="rId5"/>
    <p:sldId id="309" r:id="rId6"/>
    <p:sldId id="337" r:id="rId7"/>
    <p:sldId id="340" r:id="rId8"/>
    <p:sldId id="339" r:id="rId9"/>
    <p:sldId id="338" r:id="rId10"/>
    <p:sldId id="342" r:id="rId11"/>
    <p:sldId id="343" r:id="rId12"/>
    <p:sldId id="344" r:id="rId13"/>
    <p:sldId id="347" r:id="rId14"/>
    <p:sldId id="341" r:id="rId15"/>
    <p:sldId id="351" r:id="rId16"/>
    <p:sldId id="345" r:id="rId17"/>
    <p:sldId id="346" r:id="rId18"/>
    <p:sldId id="349" r:id="rId19"/>
    <p:sldId id="350" r:id="rId20"/>
    <p:sldId id="352" r:id="rId21"/>
    <p:sldId id="355" r:id="rId22"/>
    <p:sldId id="356" r:id="rId23"/>
    <p:sldId id="354" r:id="rId24"/>
    <p:sldId id="353" r:id="rId25"/>
    <p:sldId id="357" r:id="rId26"/>
    <p:sldId id="358" r:id="rId27"/>
    <p:sldId id="360" r:id="rId28"/>
    <p:sldId id="361" r:id="rId29"/>
    <p:sldId id="362" r:id="rId30"/>
    <p:sldId id="359" r:id="rId31"/>
    <p:sldId id="363" r:id="rId32"/>
    <p:sldId id="365" r:id="rId33"/>
    <p:sldId id="367" r:id="rId34"/>
    <p:sldId id="368" r:id="rId35"/>
    <p:sldId id="369" r:id="rId36"/>
    <p:sldId id="370" r:id="rId37"/>
    <p:sldId id="371" r:id="rId38"/>
    <p:sldId id="372" r:id="rId39"/>
    <p:sldId id="269" r:id="rId40"/>
    <p:sldId id="373" r:id="rId41"/>
    <p:sldId id="270" r:id="rId42"/>
    <p:sldId id="374" r:id="rId43"/>
    <p:sldId id="377" r:id="rId44"/>
    <p:sldId id="378" r:id="rId45"/>
    <p:sldId id="379" r:id="rId46"/>
    <p:sldId id="380" r:id="rId47"/>
    <p:sldId id="381" r:id="rId48"/>
    <p:sldId id="382" r:id="rId49"/>
    <p:sldId id="383" r:id="rId50"/>
    <p:sldId id="384" r:id="rId51"/>
    <p:sldId id="290" r:id="rId52"/>
    <p:sldId id="272" r:id="rId53"/>
    <p:sldId id="385" r:id="rId54"/>
    <p:sldId id="386" r:id="rId55"/>
    <p:sldId id="388" r:id="rId56"/>
    <p:sldId id="389" r:id="rId57"/>
    <p:sldId id="387" r:id="rId58"/>
    <p:sldId id="390" r:id="rId59"/>
    <p:sldId id="391" r:id="rId60"/>
    <p:sldId id="392" r:id="rId61"/>
    <p:sldId id="393" r:id="rId62"/>
    <p:sldId id="394" r:id="rId63"/>
    <p:sldId id="395" r:id="rId64"/>
    <p:sldId id="396" r:id="rId65"/>
    <p:sldId id="397" r:id="rId66"/>
    <p:sldId id="398" r:id="rId67"/>
    <p:sldId id="399" r:id="rId68"/>
    <p:sldId id="400" r:id="rId69"/>
    <p:sldId id="401" r:id="rId70"/>
    <p:sldId id="402" r:id="rId71"/>
    <p:sldId id="403" r:id="rId72"/>
    <p:sldId id="404" r:id="rId73"/>
    <p:sldId id="405" r:id="rId74"/>
    <p:sldId id="406" r:id="rId75"/>
    <p:sldId id="407" r:id="rId76"/>
    <p:sldId id="408" r:id="rId77"/>
    <p:sldId id="409" r:id="rId78"/>
    <p:sldId id="410" r:id="rId79"/>
    <p:sldId id="411" r:id="rId80"/>
    <p:sldId id="412" r:id="rId81"/>
    <p:sldId id="413" r:id="rId82"/>
    <p:sldId id="414" r:id="rId83"/>
    <p:sldId id="415" r:id="rId84"/>
    <p:sldId id="416" r:id="rId85"/>
    <p:sldId id="417" r:id="rId86"/>
    <p:sldId id="418" r:id="rId87"/>
    <p:sldId id="419" r:id="rId88"/>
    <p:sldId id="420" r:id="rId89"/>
    <p:sldId id="421" r:id="rId90"/>
    <p:sldId id="422" r:id="rId91"/>
    <p:sldId id="423" r:id="rId92"/>
    <p:sldId id="424" r:id="rId93"/>
    <p:sldId id="425" r:id="rId94"/>
    <p:sldId id="426" r:id="rId95"/>
    <p:sldId id="427" r:id="rId96"/>
    <p:sldId id="428" r:id="rId97"/>
    <p:sldId id="429" r:id="rId98"/>
    <p:sldId id="430" r:id="rId99"/>
    <p:sldId id="432" r:id="rId100"/>
    <p:sldId id="431" r:id="rId101"/>
    <p:sldId id="433" r:id="rId102"/>
    <p:sldId id="434" r:id="rId103"/>
    <p:sldId id="283" r:id="rId104"/>
  </p:sldIdLst>
  <p:sldSz cx="12192000" cy="6858000"/>
  <p:notesSz cx="6858000" cy="9144000"/>
  <p:custDataLst>
    <p:tags r:id="rId10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44" autoAdjust="0"/>
    <p:restoredTop sz="94660"/>
  </p:normalViewPr>
  <p:slideViewPr>
    <p:cSldViewPr snapToGrid="0">
      <p:cViewPr varScale="1">
        <p:scale>
          <a:sx n="116" d="100"/>
          <a:sy n="116" d="100"/>
        </p:scale>
        <p:origin x="18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标题 1"/>
          <p:cNvSpPr>
            <a:spLocks noGrp="1"/>
          </p:cNvSpPr>
          <p:nvPr>
            <p:ph type="ctrTitle"/>
          </p:nvPr>
        </p:nvSpPr>
        <p:spPr>
          <a:xfrm>
            <a:off x="1524000" y="1596979"/>
            <a:ext cx="9144000" cy="1912983"/>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2022/7/22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Tree>
    <p:extLst>
      <p:ext uri="{BB962C8B-B14F-4D97-AF65-F5344CB8AC3E}">
        <p14:creationId xmlns:p14="http://schemas.microsoft.com/office/powerpoint/2010/main" val="1440539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0329" y="313611"/>
            <a:ext cx="6510271" cy="652306"/>
          </a:xfrm>
        </p:spPr>
        <p:txBody>
          <a:bodyPr>
            <a:normAutofit/>
          </a:bodyPr>
          <a:lstStyle>
            <a:lvl1pPr>
              <a:defRPr sz="3200">
                <a:solidFill>
                  <a:srgbClr val="1353A2"/>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2022/7/22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Tree>
    <p:extLst>
      <p:ext uri="{BB962C8B-B14F-4D97-AF65-F5344CB8AC3E}">
        <p14:creationId xmlns:p14="http://schemas.microsoft.com/office/powerpoint/2010/main" val="2691881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CEA79B1-94F2-44A5-8271-BE7A17D6686D}" type="datetimeFigureOut">
              <a:rPr lang="zh-CN" altLang="en-US" smtClean="0"/>
              <a:t>2022/7/22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1893D6-510C-4F6F-9867-0DA6859ED432}" type="slidenum">
              <a:rPr lang="zh-CN" altLang="en-US" smtClean="0"/>
              <a:t>‹#›</a:t>
            </a:fld>
            <a:endParaRPr lang="zh-CN" altLang="en-US"/>
          </a:p>
        </p:txBody>
      </p:sp>
    </p:spTree>
    <p:extLst>
      <p:ext uri="{BB962C8B-B14F-4D97-AF65-F5344CB8AC3E}">
        <p14:creationId xmlns:p14="http://schemas.microsoft.com/office/powerpoint/2010/main" val="55882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CEA79B1-94F2-44A5-8271-BE7A17D6686D}" type="datetimeFigureOut">
              <a:rPr lang="zh-CN" altLang="en-US" smtClean="0"/>
              <a:t>2022/7/22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8"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383773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CEA79B1-94F2-44A5-8271-BE7A17D6686D}" type="datetimeFigureOut">
              <a:rPr lang="zh-CN" altLang="en-US" smtClean="0"/>
              <a:t>2022/7/22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10"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3665202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EA79B1-94F2-44A5-8271-BE7A17D6686D}" type="datetimeFigureOut">
              <a:rPr lang="zh-CN" altLang="en-US" smtClean="0"/>
              <a:t>2022/7/22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1893D6-510C-4F6F-9867-0DA6859ED432}" type="slidenum">
              <a:rPr lang="zh-CN" altLang="en-US" smtClean="0"/>
              <a:t>‹#›</a:t>
            </a:fld>
            <a:endParaRPr lang="zh-CN" altLang="en-US"/>
          </a:p>
        </p:txBody>
      </p:sp>
      <p:sp>
        <p:nvSpPr>
          <p:cNvPr id="6" name="标题 1"/>
          <p:cNvSpPr>
            <a:spLocks noGrp="1"/>
          </p:cNvSpPr>
          <p:nvPr>
            <p:ph type="title"/>
          </p:nvPr>
        </p:nvSpPr>
        <p:spPr>
          <a:xfrm>
            <a:off x="2100329" y="313611"/>
            <a:ext cx="6510271" cy="65230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extLst>
      <p:ext uri="{BB962C8B-B14F-4D97-AF65-F5344CB8AC3E}">
        <p14:creationId xmlns:p14="http://schemas.microsoft.com/office/powerpoint/2010/main" val="3772689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EA79B1-94F2-44A5-8271-BE7A17D6686D}" type="datetimeFigureOut">
              <a:rPr lang="zh-CN" altLang="en-US" smtClean="0"/>
              <a:t>2022/7/22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1893D6-510C-4F6F-9867-0DA6859ED432}" type="slidenum">
              <a:rPr lang="zh-CN" altLang="en-US" smtClean="0"/>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14409"/>
          </a:xfrm>
          <a:prstGeom prst="rect">
            <a:avLst/>
          </a:prstGeom>
        </p:spPr>
      </p:pic>
    </p:spTree>
    <p:extLst>
      <p:ext uri="{BB962C8B-B14F-4D97-AF65-F5344CB8AC3E}">
        <p14:creationId xmlns:p14="http://schemas.microsoft.com/office/powerpoint/2010/main" val="225923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A79B1-94F2-44A5-8271-BE7A17D6686D}" type="datetimeFigureOut">
              <a:rPr lang="zh-CN" altLang="en-US" smtClean="0"/>
              <a:t>2022/7/22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893D6-510C-4F6F-9867-0DA6859ED432}" type="slidenum">
              <a:rPr lang="zh-CN" altLang="en-US" smtClean="0"/>
              <a:t>‹#›</a:t>
            </a:fld>
            <a:endParaRPr lang="zh-CN" altLang="en-US"/>
          </a:p>
        </p:txBody>
      </p:sp>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8" name="矩形 1"/>
          <p:cNvSpPr>
            <a:spLocks noChangeArrowheads="1"/>
          </p:cNvSpPr>
          <p:nvPr userDrawn="1"/>
        </p:nvSpPr>
        <p:spPr bwMode="auto">
          <a:xfrm>
            <a:off x="871382" y="363024"/>
            <a:ext cx="893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extLst>
      <p:ext uri="{BB962C8B-B14F-4D97-AF65-F5344CB8AC3E}">
        <p14:creationId xmlns:p14="http://schemas.microsoft.com/office/powerpoint/2010/main" val="634962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hyperlink" Target="http://reg.email.163.com/" TargetMode="External"/><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3.gif"/></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ctrTitle"/>
          </p:nvPr>
        </p:nvSpPr>
        <p:spPr>
          <a:xfrm>
            <a:off x="1524000" y="1596979"/>
            <a:ext cx="9473852" cy="1912983"/>
          </a:xfrm>
        </p:spPr>
        <p:txBody>
          <a:bodyPr/>
          <a:lstStyle/>
          <a:p>
            <a:r>
              <a:rPr lang="zh-CN" altLang="en-US" b="1" dirty="0">
                <a:latin typeface="方正细倩简体"/>
                <a:ea typeface="方正细倩简体"/>
                <a:cs typeface="方正细倩简体"/>
              </a:rPr>
              <a:t>第</a:t>
            </a:r>
            <a:r>
              <a:rPr lang="zh-CN" altLang="zh-CN" b="1" dirty="0">
                <a:latin typeface="方正细倩简体"/>
                <a:ea typeface="方正细倩简体"/>
                <a:cs typeface="方正细倩简体"/>
              </a:rPr>
              <a:t>1</a:t>
            </a:r>
            <a:r>
              <a:rPr lang="zh-CN" altLang="en-US" b="1" dirty="0">
                <a:latin typeface="方正细倩简体"/>
                <a:ea typeface="方正细倩简体"/>
                <a:cs typeface="方正细倩简体"/>
              </a:rPr>
              <a:t>章 初识计算机网络</a:t>
            </a:r>
            <a:endParaRPr lang="zh-CN" altLang="zh-CN" b="1" dirty="0"/>
          </a:p>
        </p:txBody>
      </p:sp>
      <p:sp>
        <p:nvSpPr>
          <p:cNvPr id="11" name="矩形 10"/>
          <p:cNvSpPr/>
          <p:nvPr/>
        </p:nvSpPr>
        <p:spPr>
          <a:xfrm>
            <a:off x="4414157" y="5109434"/>
            <a:ext cx="3101459" cy="1338828"/>
          </a:xfrm>
          <a:prstGeom prst="rect">
            <a:avLst/>
          </a:prstGeom>
        </p:spPr>
        <p:txBody>
          <a:bodyPr wrap="square">
            <a:spAutoFit/>
          </a:bodyPr>
          <a:lstStyle/>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计算机网络发展史</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a:t>
            </a:r>
            <a:r>
              <a:rPr lang="en-US" altLang="zh-CN" dirty="0">
                <a:solidFill>
                  <a:schemeClr val="accent1">
                    <a:lumMod val="75000"/>
                  </a:schemeClr>
                </a:solidFill>
                <a:latin typeface="微软雅黑" pitchFamily="34" charset="-122"/>
                <a:ea typeface="微软雅黑" pitchFamily="34" charset="-122"/>
                <a:sym typeface="微软雅黑" pitchFamily="34" charset="-122"/>
              </a:rPr>
              <a:t> </a:t>
            </a:r>
            <a:r>
              <a:rPr lang="zh-CN" altLang="en-US" dirty="0">
                <a:solidFill>
                  <a:schemeClr val="accent1">
                    <a:lumMod val="75000"/>
                  </a:schemeClr>
                </a:solidFill>
                <a:latin typeface="微软雅黑" pitchFamily="34" charset="-122"/>
                <a:ea typeface="微软雅黑" pitchFamily="34" charset="-122"/>
                <a:sym typeface="微软雅黑" pitchFamily="34" charset="-122"/>
              </a:rPr>
              <a:t>网络类型</a:t>
            </a:r>
            <a:endParaRPr lang="en-US" altLang="zh-CN"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buFont typeface="Arial" pitchFamily="34" charset="0"/>
              <a:buNone/>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dirty="0">
                <a:solidFill>
                  <a:schemeClr val="accent1">
                    <a:lumMod val="75000"/>
                  </a:schemeClr>
                </a:solidFill>
                <a:latin typeface="微软雅黑" pitchFamily="34" charset="-122"/>
                <a:ea typeface="微软雅黑" pitchFamily="34" charset="-122"/>
                <a:sym typeface="微软雅黑" pitchFamily="34" charset="-122"/>
              </a:rPr>
              <a:t>网络拓扑结构</a:t>
            </a:r>
            <a:endParaRPr lang="en-US" altLang="zh-CN" dirty="0">
              <a:solidFill>
                <a:schemeClr val="accent1">
                  <a:lumMod val="75000"/>
                </a:schemeClr>
              </a:solidFill>
              <a:latin typeface="微软雅黑" pitchFamily="34" charset="-122"/>
              <a:ea typeface="微软雅黑" pitchFamily="34" charset="-122"/>
              <a:sym typeface="微软雅黑" pitchFamily="34" charset="-122"/>
            </a:endParaRPr>
          </a:p>
        </p:txBody>
      </p:sp>
      <p:sp>
        <p:nvSpPr>
          <p:cNvPr id="12" name="矩形 11"/>
          <p:cNvSpPr/>
          <p:nvPr/>
        </p:nvSpPr>
        <p:spPr>
          <a:xfrm>
            <a:off x="7622908" y="5104377"/>
            <a:ext cx="3299788" cy="1338828"/>
          </a:xfrm>
          <a:prstGeom prst="rect">
            <a:avLst/>
          </a:prstGeom>
        </p:spPr>
        <p:txBody>
          <a:bodyPr wrap="square">
            <a:spAutoFit/>
          </a:bodyPr>
          <a:lstStyle/>
          <a:p>
            <a:pPr>
              <a:lnSpc>
                <a:spcPct val="150000"/>
              </a:lnSpc>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Interner</a:t>
            </a:r>
            <a:r>
              <a:rPr lang="zh-CN" altLang="en-US" b="1" dirty="0">
                <a:solidFill>
                  <a:schemeClr val="accent1">
                    <a:lumMod val="75000"/>
                  </a:schemeClr>
                </a:solidFill>
                <a:latin typeface="微软雅黑" pitchFamily="34" charset="-122"/>
                <a:ea typeface="微软雅黑" pitchFamily="34" charset="-122"/>
                <a:sym typeface="微软雅黑" pitchFamily="34" charset="-122"/>
              </a:rPr>
              <a:t>与</a:t>
            </a:r>
            <a:r>
              <a:rPr lang="en-US" altLang="zh-CN" b="1" dirty="0">
                <a:solidFill>
                  <a:schemeClr val="accent1">
                    <a:lumMod val="75000"/>
                  </a:schemeClr>
                </a:solidFill>
                <a:latin typeface="微软雅黑" pitchFamily="34" charset="-122"/>
                <a:ea typeface="微软雅黑" pitchFamily="34" charset="-122"/>
                <a:sym typeface="微软雅黑" pitchFamily="34" charset="-122"/>
              </a:rPr>
              <a:t>Internet</a:t>
            </a:r>
            <a:r>
              <a:rPr lang="zh-CN" altLang="en-US" b="1" dirty="0">
                <a:solidFill>
                  <a:schemeClr val="accent1">
                    <a:lumMod val="75000"/>
                  </a:schemeClr>
                </a:solidFill>
                <a:latin typeface="微软雅黑" pitchFamily="34" charset="-122"/>
                <a:ea typeface="微软雅黑" pitchFamily="34" charset="-122"/>
                <a:sym typeface="微软雅黑" pitchFamily="34" charset="-122"/>
              </a:rPr>
              <a:t>接入</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b="1" dirty="0">
                <a:solidFill>
                  <a:schemeClr val="accent1">
                    <a:lumMod val="75000"/>
                  </a:schemeClr>
                </a:solidFill>
                <a:latin typeface="微软雅黑" pitchFamily="34" charset="-122"/>
                <a:ea typeface="微软雅黑" pitchFamily="34" charset="-122"/>
                <a:sym typeface="微软雅黑" pitchFamily="34" charset="-122"/>
              </a:rPr>
              <a:t>计算机网络的使用</a:t>
            </a:r>
            <a:endParaRPr lang="en-US" altLang="zh-CN" b="1" dirty="0">
              <a:solidFill>
                <a:schemeClr val="accent1">
                  <a:lumMod val="75000"/>
                </a:schemeClr>
              </a:solidFill>
              <a:latin typeface="微软雅黑" pitchFamily="34" charset="-122"/>
              <a:ea typeface="微软雅黑" pitchFamily="34" charset="-122"/>
              <a:sym typeface="微软雅黑" pitchFamily="34" charset="-122"/>
            </a:endParaRPr>
          </a:p>
          <a:p>
            <a:pPr>
              <a:lnSpc>
                <a:spcPct val="150000"/>
              </a:lnSpc>
              <a:defRPr/>
            </a:pPr>
            <a:r>
              <a:rPr lang="en-US" altLang="zh-CN" b="1" dirty="0">
                <a:solidFill>
                  <a:schemeClr val="accent1">
                    <a:lumMod val="75000"/>
                  </a:schemeClr>
                </a:solidFill>
                <a:latin typeface="微软雅黑" pitchFamily="34" charset="-122"/>
                <a:ea typeface="微软雅黑" pitchFamily="34" charset="-122"/>
                <a:sym typeface="微软雅黑" pitchFamily="34" charset="-122"/>
              </a:rPr>
              <a:t>· </a:t>
            </a:r>
            <a:r>
              <a:rPr lang="zh-CN" altLang="en-US">
                <a:solidFill>
                  <a:schemeClr val="accent1">
                    <a:lumMod val="75000"/>
                  </a:schemeClr>
                </a:solidFill>
                <a:latin typeface="微软雅黑" pitchFamily="34" charset="-122"/>
                <a:ea typeface="微软雅黑" pitchFamily="34" charset="-122"/>
                <a:sym typeface="微软雅黑" pitchFamily="34" charset="-122"/>
              </a:rPr>
              <a:t>网络性能</a:t>
            </a:r>
            <a:endParaRPr lang="en-US" altLang="zh-CN" dirty="0">
              <a:solidFill>
                <a:schemeClr val="accent1">
                  <a:lumMod val="75000"/>
                </a:schemeClr>
              </a:solidFill>
              <a:latin typeface="微软雅黑" pitchFamily="34" charset="-122"/>
              <a:ea typeface="微软雅黑" pitchFamily="34" charset="-122"/>
              <a:sym typeface="微软雅黑" pitchFamily="34" charset="-122"/>
            </a:endParaRP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834" y="5132789"/>
            <a:ext cx="2089308" cy="1320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9455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、第一阶段：远程终端联机</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6" name="矩形 5"/>
          <p:cNvSpPr/>
          <p:nvPr/>
        </p:nvSpPr>
        <p:spPr>
          <a:xfrm>
            <a:off x="840785" y="2312403"/>
            <a:ext cx="10654408" cy="229717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1353A2"/>
                </a:solidFill>
                <a:latin typeface="微软雅黑"/>
                <a:ea typeface="微软雅黑"/>
                <a:cs typeface="微软雅黑"/>
              </a:rPr>
              <a:t>初阶计算机网络存在两个弊端：</a:t>
            </a:r>
            <a:endParaRPr lang="en-US" altLang="zh-CN" sz="2400" dirty="0">
              <a:solidFill>
                <a:srgbClr val="1353A2"/>
              </a:solidFill>
              <a:latin typeface="微软雅黑"/>
              <a:ea typeface="微软雅黑"/>
              <a:cs typeface="微软雅黑"/>
            </a:endParaRPr>
          </a:p>
          <a:p>
            <a:pPr marL="514350" indent="-514350">
              <a:lnSpc>
                <a:spcPct val="140000"/>
              </a:lnSpc>
              <a:buFont typeface="+mj-lt"/>
              <a:buAutoNum type="romanUcPeriod"/>
            </a:pPr>
            <a:r>
              <a:rPr lang="zh-CN" altLang="en-US" sz="2400" dirty="0">
                <a:solidFill>
                  <a:srgbClr val="1353A2"/>
                </a:solidFill>
                <a:latin typeface="微软雅黑"/>
                <a:ea typeface="微软雅黑"/>
                <a:cs typeface="微软雅黑"/>
              </a:rPr>
              <a:t>因为初阶计算机网络中的中心计算机既要负责通信任务，又要进行数据处理，负荷较重，所以</a:t>
            </a:r>
            <a:r>
              <a:rPr lang="zh-CN" altLang="en-US" sz="2400" dirty="0">
                <a:solidFill>
                  <a:srgbClr val="FF0000"/>
                </a:solidFill>
                <a:latin typeface="微软雅黑"/>
                <a:ea typeface="微软雅黑"/>
                <a:cs typeface="微软雅黑"/>
              </a:rPr>
              <a:t>系统响应时间较长</a:t>
            </a:r>
            <a:endParaRPr lang="en-US" altLang="zh-CN" sz="2400" dirty="0">
              <a:solidFill>
                <a:srgbClr val="FF0000"/>
              </a:solidFill>
              <a:latin typeface="微软雅黑"/>
              <a:ea typeface="微软雅黑"/>
              <a:cs typeface="微软雅黑"/>
            </a:endParaRPr>
          </a:p>
          <a:p>
            <a:pPr marL="514350" indent="-514350">
              <a:lnSpc>
                <a:spcPct val="140000"/>
              </a:lnSpc>
              <a:buFont typeface="+mj-lt"/>
              <a:buAutoNum type="romanUcPeriod"/>
            </a:pPr>
            <a:r>
              <a:rPr lang="zh-CN" altLang="en-US" sz="2400" dirty="0">
                <a:solidFill>
                  <a:srgbClr val="FF0000"/>
                </a:solidFill>
                <a:latin typeface="微软雅黑"/>
                <a:ea typeface="微软雅黑"/>
                <a:cs typeface="微软雅黑"/>
              </a:rPr>
              <a:t>一条通信线路只能与一台终端相连，通信线路的利用率较低。</a:t>
            </a:r>
          </a:p>
        </p:txBody>
      </p:sp>
    </p:spTree>
    <p:extLst>
      <p:ext uri="{BB962C8B-B14F-4D97-AF65-F5344CB8AC3E}">
        <p14:creationId xmlns:p14="http://schemas.microsoft.com/office/powerpoint/2010/main" val="4015751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1.5 </a:t>
            </a:r>
            <a:r>
              <a:rPr lang="zh-CN" altLang="en-US" sz="3200" kern="1200" dirty="0">
                <a:solidFill>
                  <a:srgbClr val="1353A2"/>
                </a:solidFill>
                <a:latin typeface="微软雅黑" pitchFamily="34" charset="-122"/>
                <a:ea typeface="微软雅黑" pitchFamily="34" charset="-122"/>
                <a:cs typeface="+mn-cs"/>
              </a:rPr>
              <a:t>本章实验</a:t>
            </a:r>
          </a:p>
        </p:txBody>
      </p:sp>
      <p:sp>
        <p:nvSpPr>
          <p:cNvPr id="3" name="矩形 2"/>
          <p:cNvSpPr/>
          <p:nvPr/>
        </p:nvSpPr>
        <p:spPr>
          <a:xfrm>
            <a:off x="602789" y="1274523"/>
            <a:ext cx="10958734" cy="341632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ctr">
              <a:lnSpc>
                <a:spcPct val="150000"/>
              </a:lnSpc>
            </a:pPr>
            <a:r>
              <a:rPr lang="zh-CN" altLang="en-US" sz="2400" dirty="0">
                <a:solidFill>
                  <a:srgbClr val="1353A2"/>
                </a:solidFill>
                <a:latin typeface="微软雅黑" panose="020B0503020204020204" pitchFamily="34" charset="-122"/>
                <a:ea typeface="微软雅黑" panose="020B0503020204020204" pitchFamily="34" charset="-122"/>
              </a:rPr>
              <a:t>熟悉网络应用</a:t>
            </a:r>
            <a:endParaRPr lang="en-US" altLang="zh-CN" sz="2400" dirty="0">
              <a:solidFill>
                <a:srgbClr val="1353A2"/>
              </a:solidFill>
              <a:latin typeface="微软雅黑" panose="020B0503020204020204" pitchFamily="34" charset="-122"/>
              <a:ea typeface="微软雅黑" panose="020B0503020204020204" pitchFamily="34" charset="-122"/>
            </a:endParaRPr>
          </a:p>
          <a:p>
            <a:pPr indent="457200">
              <a:lnSpc>
                <a:spcPct val="150000"/>
              </a:lnSpc>
            </a:pPr>
            <a:r>
              <a:rPr lang="zh-CN" altLang="en-US" sz="2400" dirty="0">
                <a:solidFill>
                  <a:srgbClr val="1353A2"/>
                </a:solidFill>
                <a:latin typeface="微软雅黑" panose="020B0503020204020204" pitchFamily="34" charset="-122"/>
                <a:ea typeface="微软雅黑" panose="020B0503020204020204" pitchFamily="34" charset="-122"/>
              </a:rPr>
              <a:t>实验目的：</a:t>
            </a:r>
            <a:endParaRPr lang="en-US" altLang="zh-CN" sz="2400" dirty="0">
              <a:solidFill>
                <a:srgbClr val="1353A2"/>
              </a:solidFill>
              <a:latin typeface="微软雅黑" panose="020B0503020204020204" pitchFamily="34" charset="-122"/>
              <a:ea typeface="微软雅黑" panose="020B0503020204020204" pitchFamily="34" charset="-122"/>
            </a:endParaRPr>
          </a:p>
          <a:p>
            <a:pPr indent="457200">
              <a:lnSpc>
                <a:spcPct val="150000"/>
              </a:lnSpc>
            </a:pPr>
            <a:r>
              <a:rPr lang="zh-CN" altLang="en-US" sz="2400" dirty="0">
                <a:solidFill>
                  <a:srgbClr val="1353A2"/>
                </a:solidFill>
                <a:latin typeface="微软雅黑" panose="020B0503020204020204" pitchFamily="34" charset="-122"/>
                <a:ea typeface="微软雅黑" panose="020B0503020204020204" pitchFamily="34" charset="-122"/>
              </a:rPr>
              <a:t>（</a:t>
            </a:r>
            <a:r>
              <a:rPr lang="en-US" altLang="zh-CN" sz="2400" dirty="0">
                <a:solidFill>
                  <a:srgbClr val="1353A2"/>
                </a:solidFill>
                <a:latin typeface="微软雅黑" panose="020B0503020204020204" pitchFamily="34" charset="-122"/>
                <a:ea typeface="微软雅黑" panose="020B0503020204020204" pitchFamily="34" charset="-122"/>
              </a:rPr>
              <a:t>1</a:t>
            </a:r>
            <a:r>
              <a:rPr lang="zh-CN" altLang="en-US" sz="2400" dirty="0">
                <a:solidFill>
                  <a:srgbClr val="1353A2"/>
                </a:solidFill>
                <a:latin typeface="微软雅黑" panose="020B0503020204020204" pitchFamily="34" charset="-122"/>
                <a:ea typeface="微软雅黑" panose="020B0503020204020204" pitchFamily="34" charset="-122"/>
              </a:rPr>
              <a:t>）掌握一种或多种浏览器的用法，并能熟练使用不同的搜索引擎搜索信息。</a:t>
            </a:r>
          </a:p>
          <a:p>
            <a:pPr indent="457200">
              <a:lnSpc>
                <a:spcPct val="150000"/>
              </a:lnSpc>
            </a:pPr>
            <a:r>
              <a:rPr lang="zh-CN" altLang="en-US" sz="2400" dirty="0">
                <a:solidFill>
                  <a:srgbClr val="1353A2"/>
                </a:solidFill>
                <a:latin typeface="微软雅黑" panose="020B0503020204020204" pitchFamily="34" charset="-122"/>
                <a:ea typeface="微软雅黑" panose="020B0503020204020204" pitchFamily="34" charset="-122"/>
              </a:rPr>
              <a:t>（</a:t>
            </a:r>
            <a:r>
              <a:rPr lang="en-US" altLang="zh-CN" sz="2400" dirty="0">
                <a:solidFill>
                  <a:srgbClr val="1353A2"/>
                </a:solidFill>
                <a:latin typeface="微软雅黑" panose="020B0503020204020204" pitchFamily="34" charset="-122"/>
                <a:ea typeface="微软雅黑" panose="020B0503020204020204" pitchFamily="34" charset="-122"/>
              </a:rPr>
              <a:t>2</a:t>
            </a:r>
            <a:r>
              <a:rPr lang="zh-CN" altLang="en-US" sz="2400" dirty="0">
                <a:solidFill>
                  <a:srgbClr val="1353A2"/>
                </a:solidFill>
                <a:latin typeface="微软雅黑" panose="020B0503020204020204" pitchFamily="34" charset="-122"/>
                <a:ea typeface="微软雅黑" panose="020B0503020204020204" pitchFamily="34" charset="-122"/>
              </a:rPr>
              <a:t>）掌握电子邮箱的使用方法，可熟练使用电子邮箱收、发邮件。</a:t>
            </a:r>
          </a:p>
          <a:p>
            <a:pPr indent="457200">
              <a:lnSpc>
                <a:spcPct val="150000"/>
              </a:lnSpc>
            </a:pPr>
            <a:r>
              <a:rPr lang="zh-CN" altLang="en-US" sz="2400" dirty="0">
                <a:solidFill>
                  <a:srgbClr val="1353A2"/>
                </a:solidFill>
                <a:latin typeface="微软雅黑" panose="020B0503020204020204" pitchFamily="34" charset="-122"/>
                <a:ea typeface="微软雅黑" panose="020B0503020204020204" pitchFamily="34" charset="-122"/>
              </a:rPr>
              <a:t>（</a:t>
            </a:r>
            <a:r>
              <a:rPr lang="en-US" altLang="zh-CN" sz="2400" dirty="0">
                <a:solidFill>
                  <a:srgbClr val="1353A2"/>
                </a:solidFill>
                <a:latin typeface="微软雅黑" panose="020B0503020204020204" pitchFamily="34" charset="-122"/>
                <a:ea typeface="微软雅黑" panose="020B0503020204020204" pitchFamily="34" charset="-122"/>
              </a:rPr>
              <a:t>3</a:t>
            </a:r>
            <a:r>
              <a:rPr lang="zh-CN" altLang="en-US" sz="2400" dirty="0">
                <a:solidFill>
                  <a:srgbClr val="1353A2"/>
                </a:solidFill>
                <a:latin typeface="微软雅黑" panose="020B0503020204020204" pitchFamily="34" charset="-122"/>
                <a:ea typeface="微软雅黑" panose="020B0503020204020204" pitchFamily="34" charset="-122"/>
              </a:rPr>
              <a:t>）掌握一种即时通讯工具的用法（</a:t>
            </a:r>
            <a:r>
              <a:rPr lang="en-US" altLang="zh-CN" sz="2400" dirty="0">
                <a:solidFill>
                  <a:srgbClr val="1353A2"/>
                </a:solidFill>
                <a:latin typeface="微软雅黑" panose="020B0503020204020204" pitchFamily="34" charset="-122"/>
                <a:ea typeface="微软雅黑" panose="020B0503020204020204" pitchFamily="34" charset="-122"/>
              </a:rPr>
              <a:t>QQ</a:t>
            </a:r>
            <a:r>
              <a:rPr lang="zh-CN" altLang="en-US" sz="2400" dirty="0">
                <a:solidFill>
                  <a:srgbClr val="1353A2"/>
                </a:solidFill>
                <a:latin typeface="微软雅黑" panose="020B0503020204020204" pitchFamily="34" charset="-122"/>
                <a:ea typeface="微软雅黑" panose="020B0503020204020204" pitchFamily="34" charset="-122"/>
              </a:rPr>
              <a:t>、微信等），并挖掘该工具除聊天外的其他功能。</a:t>
            </a:r>
          </a:p>
        </p:txBody>
      </p:sp>
    </p:spTree>
    <p:extLst>
      <p:ext uri="{BB962C8B-B14F-4D97-AF65-F5344CB8AC3E}">
        <p14:creationId xmlns:p14="http://schemas.microsoft.com/office/powerpoint/2010/main" val="427209590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5132" y="447215"/>
            <a:ext cx="3167527" cy="646331"/>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zh-CN" altLang="en-US" sz="3600" kern="1200" dirty="0">
                <a:solidFill>
                  <a:srgbClr val="1353A2"/>
                </a:solidFill>
                <a:latin typeface="微软雅黑" pitchFamily="34" charset="-122"/>
                <a:ea typeface="微软雅黑" pitchFamily="34" charset="-122"/>
                <a:cs typeface="+mn-cs"/>
              </a:rPr>
              <a:t>目录页</a:t>
            </a:r>
          </a:p>
        </p:txBody>
      </p:sp>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31" name="矩形 1"/>
          <p:cNvSpPr>
            <a:spLocks noChangeArrowheads="1"/>
          </p:cNvSpPr>
          <p:nvPr/>
        </p:nvSpPr>
        <p:spPr bwMode="auto">
          <a:xfrm>
            <a:off x="853115" y="1769173"/>
            <a:ext cx="1888804"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chemeClr val="bg1">
                  <a:lumMod val="50000"/>
                </a:schemeClr>
              </a:solidFill>
              <a:latin typeface="Franklin Gothic Medium" pitchFamily="34" charset="0"/>
              <a:ea typeface="+mn-ea"/>
            </a:endParaRPr>
          </a:p>
        </p:txBody>
      </p:sp>
      <p:sp>
        <p:nvSpPr>
          <p:cNvPr id="34" name="矩形 21"/>
          <p:cNvSpPr>
            <a:spLocks noChangeArrowheads="1"/>
          </p:cNvSpPr>
          <p:nvPr/>
        </p:nvSpPr>
        <p:spPr bwMode="auto">
          <a:xfrm>
            <a:off x="2754403" y="1769173"/>
            <a:ext cx="1888803"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35" name="矩形 22"/>
          <p:cNvSpPr>
            <a:spLocks noChangeArrowheads="1"/>
          </p:cNvSpPr>
          <p:nvPr/>
        </p:nvSpPr>
        <p:spPr bwMode="auto">
          <a:xfrm>
            <a:off x="4641822" y="1769173"/>
            <a:ext cx="1892565"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36" name="矩形 28"/>
          <p:cNvSpPr>
            <a:spLocks noChangeArrowheads="1"/>
          </p:cNvSpPr>
          <p:nvPr/>
        </p:nvSpPr>
        <p:spPr bwMode="auto">
          <a:xfrm>
            <a:off x="2688272" y="1783400"/>
            <a:ext cx="20331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与</a:t>
            </a: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接入</a:t>
            </a:r>
          </a:p>
        </p:txBody>
      </p:sp>
      <p:sp>
        <p:nvSpPr>
          <p:cNvPr id="37" name="矩形 29"/>
          <p:cNvSpPr>
            <a:spLocks noChangeArrowheads="1"/>
          </p:cNvSpPr>
          <p:nvPr/>
        </p:nvSpPr>
        <p:spPr bwMode="auto">
          <a:xfrm>
            <a:off x="4832127" y="1803992"/>
            <a:ext cx="15155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使用计算机网络</a:t>
            </a:r>
          </a:p>
        </p:txBody>
      </p:sp>
      <p:cxnSp>
        <p:nvCxnSpPr>
          <p:cNvPr id="38" name="直接连接符 7167"/>
          <p:cNvCxnSpPr>
            <a:cxnSpLocks noChangeShapeType="1"/>
          </p:cNvCxnSpPr>
          <p:nvPr/>
        </p:nvCxnSpPr>
        <p:spPr bwMode="auto">
          <a:xfrm>
            <a:off x="829010" y="1688477"/>
            <a:ext cx="190178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39" name="直接连接符 7172"/>
          <p:cNvCxnSpPr>
            <a:cxnSpLocks noChangeShapeType="1"/>
          </p:cNvCxnSpPr>
          <p:nvPr/>
        </p:nvCxnSpPr>
        <p:spPr bwMode="auto">
          <a:xfrm>
            <a:off x="829010"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0" name="直接连接符 50"/>
          <p:cNvCxnSpPr>
            <a:cxnSpLocks noChangeShapeType="1"/>
          </p:cNvCxnSpPr>
          <p:nvPr/>
        </p:nvCxnSpPr>
        <p:spPr bwMode="auto">
          <a:xfrm>
            <a:off x="2719479"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1" name="直接连接符 51"/>
          <p:cNvCxnSpPr>
            <a:cxnSpLocks noChangeShapeType="1"/>
          </p:cNvCxnSpPr>
          <p:nvPr/>
        </p:nvCxnSpPr>
        <p:spPr bwMode="auto">
          <a:xfrm>
            <a:off x="4600323"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43" name="TextBox 7177"/>
          <p:cNvSpPr txBox="1">
            <a:spLocks noChangeArrowheads="1"/>
          </p:cNvSpPr>
          <p:nvPr/>
        </p:nvSpPr>
        <p:spPr bwMode="auto">
          <a:xfrm>
            <a:off x="816484" y="1049095"/>
            <a:ext cx="14722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1</a:t>
            </a:r>
            <a:endParaRPr lang="zh-CN" altLang="en-US" sz="3600" b="1" dirty="0">
              <a:solidFill>
                <a:srgbClr val="7F7F7F"/>
              </a:solidFill>
              <a:latin typeface="Broadway" pitchFamily="82" charset="0"/>
              <a:ea typeface="黑体" pitchFamily="2" charset="-122"/>
              <a:cs typeface="Arial" pitchFamily="34" charset="0"/>
            </a:endParaRPr>
          </a:p>
        </p:txBody>
      </p:sp>
      <p:sp>
        <p:nvSpPr>
          <p:cNvPr id="44" name="TextBox 7177"/>
          <p:cNvSpPr txBox="1">
            <a:spLocks noChangeArrowheads="1"/>
          </p:cNvSpPr>
          <p:nvPr/>
        </p:nvSpPr>
        <p:spPr bwMode="auto">
          <a:xfrm>
            <a:off x="2719138" y="1049096"/>
            <a:ext cx="13975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2</a:t>
            </a:r>
            <a:endParaRPr lang="zh-CN" altLang="en-US" sz="3600" b="1" dirty="0">
              <a:solidFill>
                <a:srgbClr val="7F7F7F"/>
              </a:solidFill>
              <a:latin typeface="Broadway" pitchFamily="82" charset="0"/>
              <a:ea typeface="黑体" pitchFamily="2" charset="-122"/>
              <a:cs typeface="Arial" pitchFamily="34" charset="0"/>
            </a:endParaRPr>
          </a:p>
        </p:txBody>
      </p:sp>
      <p:sp>
        <p:nvSpPr>
          <p:cNvPr id="45" name="TextBox 7177"/>
          <p:cNvSpPr txBox="1">
            <a:spLocks noChangeArrowheads="1"/>
          </p:cNvSpPr>
          <p:nvPr/>
        </p:nvSpPr>
        <p:spPr bwMode="auto">
          <a:xfrm>
            <a:off x="4537437" y="1049095"/>
            <a:ext cx="1724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5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3</a:t>
            </a:r>
            <a:endParaRPr lang="zh-CN" altLang="en-US" sz="3600" b="1" dirty="0">
              <a:solidFill>
                <a:srgbClr val="7F7F7F"/>
              </a:solidFill>
              <a:latin typeface="Broadway" pitchFamily="82" charset="0"/>
              <a:ea typeface="黑体" pitchFamily="2" charset="-122"/>
              <a:cs typeface="Arial" pitchFamily="34" charset="0"/>
            </a:endParaRPr>
          </a:p>
        </p:txBody>
      </p:sp>
      <p:sp>
        <p:nvSpPr>
          <p:cNvPr id="46" name="矩形 28"/>
          <p:cNvSpPr>
            <a:spLocks noChangeArrowheads="1"/>
          </p:cNvSpPr>
          <p:nvPr/>
        </p:nvSpPr>
        <p:spPr bwMode="auto">
          <a:xfrm>
            <a:off x="776612" y="1860344"/>
            <a:ext cx="20279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计算机网络概述</a:t>
            </a:r>
          </a:p>
        </p:txBody>
      </p:sp>
      <p:cxnSp>
        <p:nvCxnSpPr>
          <p:cNvPr id="47" name="直接连接符 46"/>
          <p:cNvCxnSpPr/>
          <p:nvPr/>
        </p:nvCxnSpPr>
        <p:spPr bwMode="auto">
          <a:xfrm>
            <a:off x="2719479" y="1688477"/>
            <a:ext cx="1901783"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8" name="直接连接符 47"/>
          <p:cNvCxnSpPr/>
          <p:nvPr/>
        </p:nvCxnSpPr>
        <p:spPr bwMode="auto">
          <a:xfrm>
            <a:off x="4580374" y="1688478"/>
            <a:ext cx="2208732" cy="694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54" name="矩形 21"/>
          <p:cNvSpPr>
            <a:spLocks noChangeArrowheads="1"/>
          </p:cNvSpPr>
          <p:nvPr/>
        </p:nvSpPr>
        <p:spPr bwMode="auto">
          <a:xfrm>
            <a:off x="5558980" y="4479805"/>
            <a:ext cx="1724176" cy="1861019"/>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55" name="矩形 22"/>
          <p:cNvSpPr>
            <a:spLocks noChangeArrowheads="1"/>
          </p:cNvSpPr>
          <p:nvPr/>
        </p:nvSpPr>
        <p:spPr bwMode="auto">
          <a:xfrm>
            <a:off x="7292469" y="4489427"/>
            <a:ext cx="1727610" cy="1861019"/>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56" name="矩形 28"/>
          <p:cNvSpPr>
            <a:spLocks noChangeArrowheads="1"/>
          </p:cNvSpPr>
          <p:nvPr/>
        </p:nvSpPr>
        <p:spPr bwMode="auto">
          <a:xfrm>
            <a:off x="5555478" y="4477046"/>
            <a:ext cx="16833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计算机网络的性能</a:t>
            </a:r>
          </a:p>
        </p:txBody>
      </p:sp>
      <p:sp>
        <p:nvSpPr>
          <p:cNvPr id="57" name="矩形 29"/>
          <p:cNvSpPr>
            <a:spLocks noChangeArrowheads="1"/>
          </p:cNvSpPr>
          <p:nvPr/>
        </p:nvSpPr>
        <p:spPr bwMode="auto">
          <a:xfrm>
            <a:off x="7283156" y="4566723"/>
            <a:ext cx="171364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本章实验</a:t>
            </a:r>
          </a:p>
        </p:txBody>
      </p:sp>
      <p:cxnSp>
        <p:nvCxnSpPr>
          <p:cNvPr id="58" name="直接连接符 51"/>
          <p:cNvCxnSpPr>
            <a:cxnSpLocks noChangeShapeType="1"/>
          </p:cNvCxnSpPr>
          <p:nvPr/>
        </p:nvCxnSpPr>
        <p:spPr bwMode="auto">
          <a:xfrm>
            <a:off x="7238858" y="4159855"/>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60" name="TextBox 7177"/>
          <p:cNvSpPr txBox="1">
            <a:spLocks noChangeArrowheads="1"/>
          </p:cNvSpPr>
          <p:nvPr/>
        </p:nvSpPr>
        <p:spPr bwMode="auto">
          <a:xfrm>
            <a:off x="5504885" y="3783090"/>
            <a:ext cx="723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4</a:t>
            </a:r>
            <a:endParaRPr lang="zh-CN" altLang="en-US" sz="3600" b="1" dirty="0">
              <a:solidFill>
                <a:srgbClr val="7F7F7F"/>
              </a:solidFill>
              <a:latin typeface="Broadway" pitchFamily="82" charset="0"/>
              <a:ea typeface="黑体" pitchFamily="2" charset="-122"/>
              <a:cs typeface="Arial" pitchFamily="34" charset="0"/>
            </a:endParaRPr>
          </a:p>
        </p:txBody>
      </p:sp>
      <p:sp>
        <p:nvSpPr>
          <p:cNvPr id="61" name="TextBox 7177"/>
          <p:cNvSpPr txBox="1">
            <a:spLocks noChangeArrowheads="1"/>
          </p:cNvSpPr>
          <p:nvPr/>
        </p:nvSpPr>
        <p:spPr bwMode="auto">
          <a:xfrm>
            <a:off x="7287198" y="3803149"/>
            <a:ext cx="15200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3600" b="1" dirty="0">
                <a:solidFill>
                  <a:srgbClr val="7F7F7F"/>
                </a:solidFill>
                <a:latin typeface="Broadway" pitchFamily="82" charset="0"/>
                <a:ea typeface="黑体" pitchFamily="2" charset="-122"/>
                <a:cs typeface="Arial" pitchFamily="34" charset="0"/>
              </a:rPr>
              <a:t> 5</a:t>
            </a:r>
            <a:endParaRPr lang="zh-CN" altLang="en-US" sz="3600" b="1" dirty="0">
              <a:solidFill>
                <a:srgbClr val="7F7F7F"/>
              </a:solidFill>
              <a:latin typeface="Broadway" pitchFamily="82" charset="0"/>
              <a:ea typeface="黑体" pitchFamily="2" charset="-122"/>
              <a:cs typeface="Arial" pitchFamily="34" charset="0"/>
            </a:endParaRPr>
          </a:p>
        </p:txBody>
      </p:sp>
      <p:cxnSp>
        <p:nvCxnSpPr>
          <p:cNvPr id="63" name="直接连接符 19"/>
          <p:cNvCxnSpPr/>
          <p:nvPr/>
        </p:nvCxnSpPr>
        <p:spPr bwMode="auto">
          <a:xfrm>
            <a:off x="5579289" y="4427930"/>
            <a:ext cx="1678967" cy="776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64" name="直接连接符 20"/>
          <p:cNvCxnSpPr/>
          <p:nvPr/>
        </p:nvCxnSpPr>
        <p:spPr bwMode="auto">
          <a:xfrm>
            <a:off x="7259884" y="4428744"/>
            <a:ext cx="183470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68" name="直接连接符 52"/>
          <p:cNvCxnSpPr>
            <a:cxnSpLocks noChangeShapeType="1"/>
          </p:cNvCxnSpPr>
          <p:nvPr/>
        </p:nvCxnSpPr>
        <p:spPr bwMode="auto">
          <a:xfrm>
            <a:off x="5555559" y="4173190"/>
            <a:ext cx="1" cy="296447"/>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69" name="矩形 1"/>
          <p:cNvSpPr>
            <a:spLocks noChangeArrowheads="1"/>
          </p:cNvSpPr>
          <p:nvPr/>
        </p:nvSpPr>
        <p:spPr bwMode="auto">
          <a:xfrm>
            <a:off x="9040496" y="4485614"/>
            <a:ext cx="1724177" cy="1861019"/>
          </a:xfrm>
          <a:prstGeom prst="rect">
            <a:avLst/>
          </a:prstGeom>
          <a:solidFill>
            <a:srgbClr val="1353A2"/>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1353A2"/>
              </a:solidFill>
              <a:latin typeface="Franklin Gothic Medium" pitchFamily="34" charset="0"/>
              <a:ea typeface="+mn-ea"/>
            </a:endParaRPr>
          </a:p>
        </p:txBody>
      </p:sp>
      <p:pic>
        <p:nvPicPr>
          <p:cNvPr id="70"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95837" y="5184933"/>
            <a:ext cx="1457809" cy="107634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71" name="直接连接符 7167"/>
          <p:cNvCxnSpPr>
            <a:cxnSpLocks noChangeShapeType="1"/>
          </p:cNvCxnSpPr>
          <p:nvPr/>
        </p:nvCxnSpPr>
        <p:spPr bwMode="auto">
          <a:xfrm flipV="1">
            <a:off x="9016391" y="4419988"/>
            <a:ext cx="1993988" cy="875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2" name="直接连接符 7172"/>
          <p:cNvCxnSpPr>
            <a:cxnSpLocks noChangeShapeType="1"/>
          </p:cNvCxnSpPr>
          <p:nvPr/>
        </p:nvCxnSpPr>
        <p:spPr bwMode="auto">
          <a:xfrm>
            <a:off x="9015486" y="4074072"/>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73" name="TextBox 7177"/>
          <p:cNvSpPr txBox="1">
            <a:spLocks noChangeArrowheads="1"/>
          </p:cNvSpPr>
          <p:nvPr/>
        </p:nvSpPr>
        <p:spPr bwMode="auto">
          <a:xfrm>
            <a:off x="9059563" y="3751901"/>
            <a:ext cx="15042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6</a:t>
            </a:r>
            <a:endParaRPr lang="zh-CN" altLang="en-US" sz="3600" b="1" dirty="0">
              <a:solidFill>
                <a:srgbClr val="7F7F7F"/>
              </a:solidFill>
              <a:latin typeface="Broadway" pitchFamily="82" charset="0"/>
              <a:ea typeface="黑体" pitchFamily="2" charset="-122"/>
              <a:cs typeface="Arial" pitchFamily="34" charset="0"/>
            </a:endParaRPr>
          </a:p>
        </p:txBody>
      </p:sp>
      <p:sp>
        <p:nvSpPr>
          <p:cNvPr id="74" name="矩形 28"/>
          <p:cNvSpPr>
            <a:spLocks noChangeArrowheads="1"/>
          </p:cNvSpPr>
          <p:nvPr/>
        </p:nvSpPr>
        <p:spPr bwMode="auto">
          <a:xfrm>
            <a:off x="9065188" y="4572227"/>
            <a:ext cx="169948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本章小结</a:t>
            </a:r>
          </a:p>
        </p:txBody>
      </p:sp>
      <p:pic>
        <p:nvPicPr>
          <p:cNvPr id="13314" name="Picture 2" descr="https://timgsa.baidu.com/timg?image&amp;quality=80&amp;size=b9999_10000&amp;sec=1534311162541&amp;di=b06456d355e20b820ec0ccf743f25774&amp;imgtype=jpg&amp;src=http%3A%2F%2Fwww.360ask.org%2Fd%2Ffile%2Fb656286503401b0227b0d4a2b8360a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566" y="2594842"/>
            <a:ext cx="1504496" cy="1059078"/>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https://timgsa.baidu.com/timg?image&amp;quality=80&amp;size=b9999_10000&amp;sec=1534330083357&amp;di=db8e3850d891181a33c0721d12796f52&amp;imgtype=0&amp;src=http%3A%2F%2Fpic.58pic.com%2F58pic%2F15%2F58%2F79%2F93B58PICYbJ_102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8616" y="5167366"/>
            <a:ext cx="1496875" cy="1093914"/>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3003" y="2624393"/>
            <a:ext cx="1654433" cy="1029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6" name="Picture 2" descr="https://timgsa.baidu.com/timg?image&amp;quality=80&amp;size=b9999_10000&amp;sec=1534336407309&amp;di=789dd7ca6a5da86913c77a4f752d92c5&amp;imgtype=0&amp;src=http%3A%2F%2Fwww.bbjja.com%2Fd%2Ffile%2F20180718%2F8cf330e3213bfeb74d41c567f699309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6521" y="2625626"/>
            <a:ext cx="1673796" cy="104082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timgsa.baidu.com/timg?image&amp;quality=80&amp;size=b9999_10000&amp;sec=1534414094733&amp;di=9e0e0f9c1fe6e1cf2f81b6a4c5fdd401&amp;imgtype=0&amp;src=http%3A%2F%2F5b0988e595225.cdn.sohucs.com%2Fq_70%2Cc_zoom%2Cw_640%2Fimages%2F20180718%2F72942d2fed7a4c5b99516f06e4c5fd8b.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7162" y="5156613"/>
            <a:ext cx="1554118" cy="11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123345"/>
      </p:ext>
    </p:extLst>
  </p:cSld>
  <p:clrMapOvr>
    <a:masterClrMapping/>
  </p:clrMapOvr>
  <p:transition spd="slow">
    <p:pul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1.6 </a:t>
            </a:r>
            <a:r>
              <a:rPr lang="zh-CN" altLang="en-US" sz="3200" kern="1200" dirty="0">
                <a:solidFill>
                  <a:srgbClr val="1353A2"/>
                </a:solidFill>
                <a:latin typeface="微软雅黑" pitchFamily="34" charset="-122"/>
                <a:ea typeface="微软雅黑" pitchFamily="34" charset="-122"/>
                <a:cs typeface="+mn-cs"/>
              </a:rPr>
              <a:t>本章小结</a:t>
            </a:r>
          </a:p>
        </p:txBody>
      </p:sp>
      <p:sp>
        <p:nvSpPr>
          <p:cNvPr id="3" name="矩形 2"/>
          <p:cNvSpPr/>
          <p:nvPr/>
        </p:nvSpPr>
        <p:spPr>
          <a:xfrm>
            <a:off x="5323560" y="1863245"/>
            <a:ext cx="6237961" cy="341632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nSpc>
                <a:spcPct val="150000"/>
              </a:lnSpc>
            </a:pPr>
            <a:r>
              <a:rPr lang="zh-CN" altLang="en-US" sz="2400" dirty="0">
                <a:solidFill>
                  <a:srgbClr val="1353A2"/>
                </a:solidFill>
                <a:latin typeface="微软雅黑" panose="020B0503020204020204" pitchFamily="34" charset="-122"/>
                <a:ea typeface="微软雅黑" panose="020B0503020204020204" pitchFamily="34" charset="-122"/>
              </a:rPr>
              <a:t>本章对计算机网络的发展历程、类型、拓扑结构、功能进行了简单介绍，并演示了常见的网络应用，介绍了计算机网路的性能只能。通过本章的学习，读者应对计算机网络有了简单的了解，并能熟练使用浏览器、电子邮件和即时通讯工具。</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59" y="1450893"/>
            <a:ext cx="4143375"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37563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47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、第一阶段：远程终端联机</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6" name="矩形 5"/>
          <p:cNvSpPr/>
          <p:nvPr/>
        </p:nvSpPr>
        <p:spPr>
          <a:xfrm>
            <a:off x="840784" y="2938704"/>
            <a:ext cx="4321734" cy="229717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1353A2"/>
                </a:solidFill>
                <a:latin typeface="微软雅黑"/>
                <a:ea typeface="微软雅黑"/>
                <a:cs typeface="微软雅黑"/>
              </a:rPr>
              <a:t>为了解决上述两个问题，人们对计算机网络做了如下改进：</a:t>
            </a:r>
            <a:endParaRPr lang="en-US" altLang="zh-CN" sz="2400" dirty="0">
              <a:solidFill>
                <a:srgbClr val="1353A2"/>
              </a:solidFill>
              <a:latin typeface="微软雅黑"/>
              <a:ea typeface="微软雅黑"/>
              <a:cs typeface="微软雅黑"/>
            </a:endParaRPr>
          </a:p>
          <a:p>
            <a:pPr marL="514350" indent="-514350">
              <a:lnSpc>
                <a:spcPct val="140000"/>
              </a:lnSpc>
              <a:buFont typeface="+mj-lt"/>
              <a:buAutoNum type="romanUcPeriod"/>
            </a:pPr>
            <a:r>
              <a:rPr lang="zh-CN" altLang="en-US" sz="2400" dirty="0">
                <a:solidFill>
                  <a:srgbClr val="1353A2"/>
                </a:solidFill>
                <a:latin typeface="微软雅黑"/>
                <a:ea typeface="微软雅黑"/>
                <a:cs typeface="微软雅黑"/>
              </a:rPr>
              <a:t>添加了用于承担通信任务的前端处理机</a:t>
            </a:r>
            <a:endParaRPr lang="en-US" altLang="zh-CN" sz="2400" dirty="0">
              <a:solidFill>
                <a:srgbClr val="1353A2"/>
              </a:solidFill>
              <a:latin typeface="微软雅黑"/>
              <a:ea typeface="微软雅黑"/>
              <a:cs typeface="微软雅黑"/>
            </a:endParaRPr>
          </a:p>
          <a:p>
            <a:pPr marL="514350" indent="-514350">
              <a:lnSpc>
                <a:spcPct val="140000"/>
              </a:lnSpc>
              <a:buFont typeface="+mj-lt"/>
              <a:buAutoNum type="romanUcPeriod"/>
            </a:pPr>
            <a:r>
              <a:rPr lang="zh-CN" altLang="en-US" sz="2400" dirty="0">
                <a:solidFill>
                  <a:srgbClr val="1353A2"/>
                </a:solidFill>
                <a:latin typeface="微软雅黑"/>
                <a:ea typeface="微软雅黑"/>
                <a:cs typeface="微软雅黑"/>
              </a:rPr>
              <a:t>远程终端较密集的位置添加了集中器</a:t>
            </a:r>
          </a:p>
        </p:txBody>
      </p:sp>
      <p:pic>
        <p:nvPicPr>
          <p:cNvPr id="8" name="图片 7"/>
          <p:cNvPicPr/>
          <p:nvPr/>
        </p:nvPicPr>
        <p:blipFill>
          <a:blip r:embed="rId3"/>
          <a:stretch>
            <a:fillRect/>
          </a:stretch>
        </p:blipFill>
        <p:spPr>
          <a:xfrm>
            <a:off x="5044351" y="2312402"/>
            <a:ext cx="6166443" cy="3982711"/>
          </a:xfrm>
          <a:prstGeom prst="rect">
            <a:avLst/>
          </a:prstGeom>
        </p:spPr>
      </p:pic>
    </p:spTree>
    <p:extLst>
      <p:ext uri="{BB962C8B-B14F-4D97-AF65-F5344CB8AC3E}">
        <p14:creationId xmlns:p14="http://schemas.microsoft.com/office/powerpoint/2010/main" val="707055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、第一阶段：远程终端联机</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6" name="矩形 5"/>
          <p:cNvSpPr/>
          <p:nvPr/>
        </p:nvSpPr>
        <p:spPr>
          <a:xfrm>
            <a:off x="840784" y="2625146"/>
            <a:ext cx="10654408" cy="70637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FF0000"/>
                </a:solidFill>
                <a:latin typeface="微软雅黑"/>
                <a:ea typeface="微软雅黑"/>
                <a:cs typeface="微软雅黑"/>
              </a:rPr>
              <a:t>远程终端联机网络的代表实例之一是</a:t>
            </a:r>
            <a:r>
              <a:rPr lang="en-US" altLang="zh-CN" sz="2400" dirty="0">
                <a:solidFill>
                  <a:srgbClr val="FF0000"/>
                </a:solidFill>
                <a:latin typeface="微软雅黑"/>
                <a:ea typeface="微软雅黑"/>
                <a:cs typeface="微软雅黑"/>
              </a:rPr>
              <a:t>SABRE-1</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SABRE-1</a:t>
            </a:r>
            <a:r>
              <a:rPr lang="zh-CN" altLang="en-US" sz="2400" dirty="0">
                <a:solidFill>
                  <a:srgbClr val="1353A2"/>
                </a:solidFill>
                <a:latin typeface="微软雅黑"/>
                <a:ea typeface="微软雅黑"/>
                <a:cs typeface="微软雅黑"/>
              </a:rPr>
              <a:t>是美国于</a:t>
            </a:r>
            <a:r>
              <a:rPr lang="en-US" altLang="zh-CN" sz="2400" dirty="0">
                <a:solidFill>
                  <a:srgbClr val="1353A2"/>
                </a:solidFill>
                <a:latin typeface="微软雅黑"/>
                <a:ea typeface="微软雅黑"/>
                <a:cs typeface="微软雅黑"/>
              </a:rPr>
              <a:t>1963</a:t>
            </a:r>
            <a:r>
              <a:rPr lang="zh-CN" altLang="en-US" sz="2400" dirty="0">
                <a:solidFill>
                  <a:srgbClr val="1353A2"/>
                </a:solidFill>
                <a:latin typeface="微软雅黑"/>
                <a:ea typeface="微软雅黑"/>
                <a:cs typeface="微软雅黑"/>
              </a:rPr>
              <a:t>年投入使用的航空订票系统，该系统由一台位于纽约的主机和分布在美国各地区的</a:t>
            </a:r>
            <a:r>
              <a:rPr lang="en-US" altLang="zh-CN" sz="2400" dirty="0">
                <a:solidFill>
                  <a:srgbClr val="1353A2"/>
                </a:solidFill>
                <a:latin typeface="微软雅黑"/>
                <a:ea typeface="微软雅黑"/>
                <a:cs typeface="微软雅黑"/>
              </a:rPr>
              <a:t>2000</a:t>
            </a:r>
            <a:r>
              <a:rPr lang="zh-CN" altLang="en-US" sz="2400" dirty="0">
                <a:solidFill>
                  <a:srgbClr val="1353A2"/>
                </a:solidFill>
                <a:latin typeface="微软雅黑"/>
                <a:ea typeface="微软雅黑"/>
                <a:cs typeface="微软雅黑"/>
              </a:rPr>
              <a:t>多台终端组成，人们可以通过系统的终端远程预订机票。</a:t>
            </a:r>
          </a:p>
        </p:txBody>
      </p:sp>
    </p:spTree>
    <p:extLst>
      <p:ext uri="{BB962C8B-B14F-4D97-AF65-F5344CB8AC3E}">
        <p14:creationId xmlns:p14="http://schemas.microsoft.com/office/powerpoint/2010/main" val="3069442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、第一阶段：远程终端联机</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6" name="矩形 5"/>
          <p:cNvSpPr/>
          <p:nvPr/>
        </p:nvSpPr>
        <p:spPr>
          <a:xfrm>
            <a:off x="840784" y="3116527"/>
            <a:ext cx="10654408" cy="70637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1353A2"/>
                </a:solidFill>
                <a:latin typeface="微软雅黑"/>
                <a:ea typeface="微软雅黑"/>
                <a:cs typeface="微软雅黑"/>
              </a:rPr>
              <a:t>远程终端联机阶段以单台主机为中心，将多台终端设备与其相连，形成计算机网络，此阶段标识着计算机技术与通信技术的初步结合，是计算机网络的雏形，但该阶段并非真正意义上的计算机网络，此阶段中心主机尚不能与各用户同时通信，各用户操作的终端也不具备独立的数据处理能力、不能实现资源共享。</a:t>
            </a:r>
          </a:p>
        </p:txBody>
      </p:sp>
    </p:spTree>
    <p:extLst>
      <p:ext uri="{BB962C8B-B14F-4D97-AF65-F5344CB8AC3E}">
        <p14:creationId xmlns:p14="http://schemas.microsoft.com/office/powerpoint/2010/main" val="1426233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、计算机</a:t>
              </a:r>
              <a:r>
                <a:rPr lang="en-US" altLang="zh-CN" sz="3200" b="1" dirty="0">
                  <a:solidFill>
                    <a:schemeClr val="bg1"/>
                  </a:solidFill>
                </a:rPr>
                <a:t>-</a:t>
              </a:r>
              <a:r>
                <a:rPr lang="zh-CN" altLang="en-US" sz="3200" b="1" dirty="0">
                  <a:solidFill>
                    <a:schemeClr val="bg1"/>
                  </a:solidFill>
                </a:rPr>
                <a:t>计算机网络</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7" name="矩形 6"/>
          <p:cNvSpPr/>
          <p:nvPr/>
        </p:nvSpPr>
        <p:spPr>
          <a:xfrm>
            <a:off x="5999967" y="2276871"/>
            <a:ext cx="5495226" cy="408635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1353A2"/>
                </a:solidFill>
                <a:latin typeface="微软雅黑"/>
                <a:ea typeface="微软雅黑"/>
                <a:cs typeface="微软雅黑"/>
              </a:rPr>
              <a:t>20</a:t>
            </a:r>
            <a:r>
              <a:rPr lang="zh-CN" altLang="en-US" sz="2400" dirty="0">
                <a:solidFill>
                  <a:srgbClr val="1353A2"/>
                </a:solidFill>
                <a:latin typeface="微软雅黑"/>
                <a:ea typeface="微软雅黑"/>
                <a:cs typeface="微软雅黑"/>
              </a:rPr>
              <a:t>世纪</a:t>
            </a:r>
            <a:r>
              <a:rPr lang="en-US" altLang="zh-CN" sz="2400" dirty="0">
                <a:solidFill>
                  <a:srgbClr val="1353A2"/>
                </a:solidFill>
                <a:latin typeface="微软雅黑"/>
                <a:ea typeface="微软雅黑"/>
                <a:cs typeface="微软雅黑"/>
              </a:rPr>
              <a:t>60</a:t>
            </a:r>
            <a:r>
              <a:rPr lang="zh-CN" altLang="en-US" sz="2400" dirty="0">
                <a:solidFill>
                  <a:srgbClr val="1353A2"/>
                </a:solidFill>
                <a:latin typeface="微软雅黑"/>
                <a:ea typeface="微软雅黑"/>
                <a:cs typeface="微软雅黑"/>
              </a:rPr>
              <a:t>年代中期，经过一定的研究，计算机技术不断提升，计算机硬件价格逐步下降，计算机应用飞速发展，具有一定规模的公司已有能力负担多台计算机主机，而由于处于</a:t>
            </a:r>
            <a:r>
              <a:rPr lang="zh-CN" altLang="en-US" sz="2400" dirty="0">
                <a:solidFill>
                  <a:srgbClr val="FF0000"/>
                </a:solidFill>
                <a:latin typeface="微软雅黑"/>
                <a:ea typeface="微软雅黑"/>
                <a:cs typeface="微软雅黑"/>
              </a:rPr>
              <a:t>不同地域</a:t>
            </a:r>
            <a:r>
              <a:rPr lang="zh-CN" altLang="en-US" sz="2400" dirty="0">
                <a:solidFill>
                  <a:srgbClr val="1353A2"/>
                </a:solidFill>
                <a:latin typeface="微软雅黑"/>
                <a:ea typeface="微软雅黑"/>
                <a:cs typeface="微软雅黑"/>
              </a:rPr>
              <a:t>的多台</a:t>
            </a:r>
            <a:r>
              <a:rPr lang="zh-CN" altLang="en-US" sz="2400" dirty="0">
                <a:solidFill>
                  <a:srgbClr val="FF0000"/>
                </a:solidFill>
                <a:latin typeface="微软雅黑"/>
                <a:ea typeface="微软雅黑"/>
                <a:cs typeface="微软雅黑"/>
              </a:rPr>
              <a:t>计算机</a:t>
            </a:r>
            <a:r>
              <a:rPr lang="zh-CN" altLang="en-US" sz="2400" dirty="0">
                <a:solidFill>
                  <a:srgbClr val="1353A2"/>
                </a:solidFill>
                <a:latin typeface="微软雅黑"/>
                <a:ea typeface="微软雅黑"/>
                <a:cs typeface="微软雅黑"/>
              </a:rPr>
              <a:t>之间有</a:t>
            </a:r>
            <a:r>
              <a:rPr lang="zh-CN" altLang="en-US" sz="2400" dirty="0">
                <a:solidFill>
                  <a:srgbClr val="FF0000"/>
                </a:solidFill>
                <a:latin typeface="微软雅黑"/>
                <a:ea typeface="微软雅黑"/>
                <a:cs typeface="微软雅黑"/>
              </a:rPr>
              <a:t>通信</a:t>
            </a:r>
            <a:r>
              <a:rPr lang="zh-CN" altLang="en-US" sz="2400" dirty="0">
                <a:solidFill>
                  <a:srgbClr val="1353A2"/>
                </a:solidFill>
                <a:latin typeface="微软雅黑"/>
                <a:ea typeface="微软雅黑"/>
                <a:cs typeface="微软雅黑"/>
              </a:rPr>
              <a:t>需求，科学家逐渐研发出了计算机到计算机的通信技术。计算机</a:t>
            </a:r>
            <a:r>
              <a:rPr lang="en-US" altLang="zh-CN" sz="2400" dirty="0">
                <a:solidFill>
                  <a:srgbClr val="1353A2"/>
                </a:solidFill>
                <a:latin typeface="微软雅黑"/>
                <a:ea typeface="微软雅黑"/>
                <a:cs typeface="微软雅黑"/>
              </a:rPr>
              <a:t>-</a:t>
            </a:r>
            <a:r>
              <a:rPr lang="zh-CN" altLang="en-US" sz="2400" dirty="0">
                <a:solidFill>
                  <a:srgbClr val="1353A2"/>
                </a:solidFill>
                <a:latin typeface="微软雅黑"/>
                <a:ea typeface="微软雅黑"/>
                <a:cs typeface="微软雅黑"/>
              </a:rPr>
              <a:t>计算机的网络逐渐形成。</a:t>
            </a:r>
          </a:p>
        </p:txBody>
      </p:sp>
      <p:pic>
        <p:nvPicPr>
          <p:cNvPr id="28674" name="Picture 2" descr="http://photocdn.sohu.com/20150818/mp28088469_1439892403436_1_th.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83" y="2422484"/>
            <a:ext cx="4933715" cy="375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53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、计算机</a:t>
              </a:r>
              <a:r>
                <a:rPr lang="en-US" altLang="zh-CN" sz="3200" b="1" dirty="0">
                  <a:solidFill>
                    <a:schemeClr val="bg1"/>
                  </a:solidFill>
                </a:rPr>
                <a:t>-</a:t>
              </a:r>
              <a:r>
                <a:rPr lang="zh-CN" altLang="en-US" sz="3200" b="1" dirty="0">
                  <a:solidFill>
                    <a:schemeClr val="bg1"/>
                  </a:solidFill>
                </a:rPr>
                <a:t>计算机网络</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7" name="矩形 6"/>
          <p:cNvSpPr/>
          <p:nvPr/>
        </p:nvSpPr>
        <p:spPr>
          <a:xfrm>
            <a:off x="840785" y="2276872"/>
            <a:ext cx="10654408" cy="303416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1353A2"/>
                </a:solidFill>
                <a:latin typeface="微软雅黑"/>
                <a:ea typeface="微软雅黑"/>
                <a:cs typeface="微软雅黑"/>
              </a:rPr>
              <a:t>计算机</a:t>
            </a:r>
            <a:r>
              <a:rPr lang="en-US" altLang="zh-CN" sz="2400" dirty="0">
                <a:solidFill>
                  <a:srgbClr val="1353A2"/>
                </a:solidFill>
                <a:latin typeface="微软雅黑"/>
                <a:ea typeface="微软雅黑"/>
                <a:cs typeface="微软雅黑"/>
              </a:rPr>
              <a:t>-</a:t>
            </a:r>
            <a:r>
              <a:rPr lang="zh-CN" altLang="en-US" sz="2400" dirty="0">
                <a:solidFill>
                  <a:srgbClr val="1353A2"/>
                </a:solidFill>
                <a:latin typeface="微软雅黑"/>
                <a:ea typeface="微软雅黑"/>
                <a:cs typeface="微软雅黑"/>
              </a:rPr>
              <a:t>计算机网络的结构有两种：</a:t>
            </a:r>
            <a:endParaRPr lang="en-US" altLang="zh-CN" sz="2400" dirty="0">
              <a:solidFill>
                <a:srgbClr val="1353A2"/>
              </a:solidFill>
              <a:latin typeface="微软雅黑"/>
              <a:ea typeface="微软雅黑"/>
              <a:cs typeface="微软雅黑"/>
            </a:endParaRPr>
          </a:p>
          <a:p>
            <a:pPr marL="514350" indent="-514350">
              <a:lnSpc>
                <a:spcPct val="140000"/>
              </a:lnSpc>
              <a:buFont typeface="+mj-lt"/>
              <a:buAutoNum type="romanUcPeriod"/>
            </a:pPr>
            <a:r>
              <a:rPr lang="zh-CN" altLang="en-US" sz="2400" dirty="0">
                <a:solidFill>
                  <a:srgbClr val="1353A2"/>
                </a:solidFill>
                <a:latin typeface="微软雅黑"/>
                <a:ea typeface="微软雅黑"/>
                <a:cs typeface="微软雅黑"/>
              </a:rPr>
              <a:t>其一是多台主机互联，每台主机又与各自的终端相连，此种结构中主机同时负责通信与数据处理；</a:t>
            </a:r>
            <a:endParaRPr lang="en-US" altLang="zh-CN" sz="2400" dirty="0">
              <a:solidFill>
                <a:srgbClr val="1353A2"/>
              </a:solidFill>
              <a:latin typeface="微软雅黑"/>
              <a:ea typeface="微软雅黑"/>
              <a:cs typeface="微软雅黑"/>
            </a:endParaRPr>
          </a:p>
          <a:p>
            <a:pPr marL="514350" indent="-514350">
              <a:lnSpc>
                <a:spcPct val="140000"/>
              </a:lnSpc>
              <a:buFont typeface="+mj-lt"/>
              <a:buAutoNum type="romanUcPeriod"/>
            </a:pPr>
            <a:r>
              <a:rPr lang="zh-CN" altLang="en-US" sz="2400" dirty="0">
                <a:solidFill>
                  <a:srgbClr val="1353A2"/>
                </a:solidFill>
                <a:latin typeface="微软雅黑"/>
                <a:ea typeface="微软雅黑"/>
                <a:cs typeface="微软雅黑"/>
              </a:rPr>
              <a:t>其二首先是每台主机与一台负责通信功能的通信控制处理机（简称</a:t>
            </a:r>
            <a:r>
              <a:rPr lang="en-US" altLang="zh-CN" sz="2400" dirty="0">
                <a:solidFill>
                  <a:srgbClr val="1353A2"/>
                </a:solidFill>
                <a:latin typeface="微软雅黑"/>
                <a:ea typeface="微软雅黑"/>
                <a:cs typeface="微软雅黑"/>
              </a:rPr>
              <a:t>CCP</a:t>
            </a:r>
            <a:r>
              <a:rPr lang="zh-CN" altLang="en-US" sz="2400" dirty="0">
                <a:solidFill>
                  <a:srgbClr val="1353A2"/>
                </a:solidFill>
                <a:latin typeface="微软雅黑"/>
                <a:ea typeface="微软雅黑"/>
                <a:cs typeface="微软雅黑"/>
              </a:rPr>
              <a:t>）相连，并与各自的终端相连，其次多台</a:t>
            </a:r>
            <a:r>
              <a:rPr lang="en-US" altLang="zh-CN" sz="2400" dirty="0">
                <a:solidFill>
                  <a:srgbClr val="1353A2"/>
                </a:solidFill>
                <a:latin typeface="微软雅黑"/>
                <a:ea typeface="微软雅黑"/>
                <a:cs typeface="微软雅黑"/>
              </a:rPr>
              <a:t>CCP</a:t>
            </a:r>
            <a:r>
              <a:rPr lang="zh-CN" altLang="en-US" sz="2400" dirty="0">
                <a:solidFill>
                  <a:srgbClr val="1353A2"/>
                </a:solidFill>
                <a:latin typeface="微软雅黑"/>
                <a:ea typeface="微软雅黑"/>
                <a:cs typeface="微软雅黑"/>
              </a:rPr>
              <a:t>相连，形成带有通信功能的内网的网络。</a:t>
            </a:r>
          </a:p>
        </p:txBody>
      </p:sp>
    </p:spTree>
    <p:extLst>
      <p:ext uri="{BB962C8B-B14F-4D97-AF65-F5344CB8AC3E}">
        <p14:creationId xmlns:p14="http://schemas.microsoft.com/office/powerpoint/2010/main" val="1311335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、计算机</a:t>
              </a:r>
              <a:r>
                <a:rPr lang="en-US" altLang="zh-CN" sz="3200" b="1" dirty="0">
                  <a:solidFill>
                    <a:schemeClr val="bg1"/>
                  </a:solidFill>
                </a:rPr>
                <a:t>-</a:t>
              </a:r>
              <a:r>
                <a:rPr lang="zh-CN" altLang="en-US" sz="3200" b="1" dirty="0">
                  <a:solidFill>
                    <a:schemeClr val="bg1"/>
                  </a:solidFill>
                </a:rPr>
                <a:t>计算机网络</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pic>
        <p:nvPicPr>
          <p:cNvPr id="8" name="图片 7"/>
          <p:cNvPicPr/>
          <p:nvPr/>
        </p:nvPicPr>
        <p:blipFill>
          <a:blip r:embed="rId3"/>
          <a:stretch>
            <a:fillRect/>
          </a:stretch>
        </p:blipFill>
        <p:spPr>
          <a:xfrm>
            <a:off x="2308381" y="2276872"/>
            <a:ext cx="7386763" cy="4070351"/>
          </a:xfrm>
          <a:prstGeom prst="rect">
            <a:avLst/>
          </a:prstGeom>
        </p:spPr>
      </p:pic>
      <p:sp>
        <p:nvSpPr>
          <p:cNvPr id="6" name="椭圆 5"/>
          <p:cNvSpPr/>
          <p:nvPr/>
        </p:nvSpPr>
        <p:spPr>
          <a:xfrm>
            <a:off x="7177414" y="3720230"/>
            <a:ext cx="1565753" cy="13528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矩形标注 10"/>
          <p:cNvSpPr/>
          <p:nvPr/>
        </p:nvSpPr>
        <p:spPr>
          <a:xfrm>
            <a:off x="9695144" y="3194137"/>
            <a:ext cx="776615" cy="526093"/>
          </a:xfrm>
          <a:prstGeom prst="wedgeRectCallout">
            <a:avLst>
              <a:gd name="adj1" fmla="val -193413"/>
              <a:gd name="adj2" fmla="val 98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通信子网</a:t>
            </a:r>
          </a:p>
        </p:txBody>
      </p:sp>
      <p:sp>
        <p:nvSpPr>
          <p:cNvPr id="12" name="椭圆 11"/>
          <p:cNvSpPr/>
          <p:nvPr/>
        </p:nvSpPr>
        <p:spPr>
          <a:xfrm>
            <a:off x="8192022" y="3872630"/>
            <a:ext cx="1891429" cy="22776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标注 12"/>
          <p:cNvSpPr/>
          <p:nvPr/>
        </p:nvSpPr>
        <p:spPr>
          <a:xfrm>
            <a:off x="10718578" y="4396635"/>
            <a:ext cx="776615" cy="526093"/>
          </a:xfrm>
          <a:prstGeom prst="wedgeRectCallout">
            <a:avLst>
              <a:gd name="adj1" fmla="val -133736"/>
              <a:gd name="adj2" fmla="val 110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资源子网</a:t>
            </a:r>
          </a:p>
        </p:txBody>
      </p:sp>
    </p:spTree>
    <p:extLst>
      <p:ext uri="{BB962C8B-B14F-4D97-AF65-F5344CB8AC3E}">
        <p14:creationId xmlns:p14="http://schemas.microsoft.com/office/powerpoint/2010/main" val="4738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500"/>
                                        <p:tgtEl>
                                          <p:spTgt spid="1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、计算机</a:t>
              </a:r>
              <a:r>
                <a:rPr lang="en-US" altLang="zh-CN" sz="3200" b="1" dirty="0">
                  <a:solidFill>
                    <a:schemeClr val="bg1"/>
                  </a:solidFill>
                </a:rPr>
                <a:t>-</a:t>
              </a:r>
              <a:r>
                <a:rPr lang="zh-CN" altLang="en-US" sz="3200" b="1" dirty="0">
                  <a:solidFill>
                    <a:schemeClr val="bg1"/>
                  </a:solidFill>
                </a:rPr>
                <a:t>计算机网络</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7" name="矩形 6"/>
          <p:cNvSpPr/>
          <p:nvPr/>
        </p:nvSpPr>
        <p:spPr>
          <a:xfrm>
            <a:off x="840785" y="2276872"/>
            <a:ext cx="10654408" cy="23201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1353A2"/>
                </a:solidFill>
                <a:latin typeface="微软雅黑"/>
                <a:ea typeface="微软雅黑"/>
                <a:cs typeface="微软雅黑"/>
              </a:rPr>
              <a:t>计算机</a:t>
            </a:r>
            <a:r>
              <a:rPr lang="en-US" altLang="zh-CN" sz="2400" dirty="0">
                <a:solidFill>
                  <a:srgbClr val="1353A2"/>
                </a:solidFill>
                <a:latin typeface="微软雅黑"/>
                <a:ea typeface="微软雅黑"/>
                <a:cs typeface="微软雅黑"/>
              </a:rPr>
              <a:t>-</a:t>
            </a:r>
            <a:r>
              <a:rPr lang="zh-CN" altLang="en-US" sz="2400" dirty="0">
                <a:solidFill>
                  <a:srgbClr val="1353A2"/>
                </a:solidFill>
                <a:latin typeface="微软雅黑"/>
                <a:ea typeface="微软雅黑"/>
                <a:cs typeface="微软雅黑"/>
              </a:rPr>
              <a:t>计算机网络的代表实例是</a:t>
            </a:r>
            <a:r>
              <a:rPr lang="en-US" altLang="zh-CN" sz="2400" dirty="0">
                <a:solidFill>
                  <a:srgbClr val="FF0000"/>
                </a:solidFill>
                <a:latin typeface="微软雅黑"/>
                <a:ea typeface="微软雅黑"/>
                <a:cs typeface="微软雅黑"/>
              </a:rPr>
              <a:t>ARPANET</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ARPANET</a:t>
            </a:r>
            <a:r>
              <a:rPr lang="zh-CN" altLang="en-US" sz="2400" dirty="0">
                <a:solidFill>
                  <a:srgbClr val="1353A2"/>
                </a:solidFill>
                <a:latin typeface="微软雅黑"/>
                <a:ea typeface="微软雅黑"/>
                <a:cs typeface="微软雅黑"/>
              </a:rPr>
              <a:t>由美国国防部高级研究计划署（</a:t>
            </a:r>
            <a:r>
              <a:rPr lang="en-US" altLang="zh-CN" sz="2400" dirty="0">
                <a:solidFill>
                  <a:srgbClr val="1353A2"/>
                </a:solidFill>
                <a:latin typeface="微软雅黑"/>
                <a:ea typeface="微软雅黑"/>
                <a:cs typeface="微软雅黑"/>
              </a:rPr>
              <a:t>Advanced Research Projects Agency</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ARPA</a:t>
            </a:r>
            <a:r>
              <a:rPr lang="zh-CN" altLang="en-US" sz="2400" dirty="0">
                <a:solidFill>
                  <a:srgbClr val="1353A2"/>
                </a:solidFill>
                <a:latin typeface="微软雅黑"/>
                <a:ea typeface="微软雅黑"/>
                <a:cs typeface="微软雅黑"/>
              </a:rPr>
              <a:t>）研制，该网络最初仅由位于洛杉矶四所大学中的</a:t>
            </a:r>
            <a:r>
              <a:rPr lang="en-US" altLang="zh-CN" sz="2400" dirty="0">
                <a:solidFill>
                  <a:srgbClr val="1353A2"/>
                </a:solidFill>
                <a:latin typeface="微软雅黑"/>
                <a:ea typeface="微软雅黑"/>
                <a:cs typeface="微软雅黑"/>
              </a:rPr>
              <a:t>4</a:t>
            </a:r>
            <a:r>
              <a:rPr lang="zh-CN" altLang="en-US" sz="2400" dirty="0">
                <a:solidFill>
                  <a:srgbClr val="1353A2"/>
                </a:solidFill>
                <a:latin typeface="微软雅黑"/>
                <a:ea typeface="微软雅黑"/>
                <a:cs typeface="微软雅黑"/>
              </a:rPr>
              <a:t>台大型计算机组成，</a:t>
            </a:r>
            <a:r>
              <a:rPr lang="zh-CN" altLang="en-US" sz="2400" dirty="0">
                <a:solidFill>
                  <a:srgbClr val="FF0000"/>
                </a:solidFill>
                <a:latin typeface="微软雅黑"/>
                <a:ea typeface="微软雅黑"/>
                <a:cs typeface="微软雅黑"/>
              </a:rPr>
              <a:t>目的</a:t>
            </a:r>
            <a:r>
              <a:rPr lang="zh-CN" altLang="en-US" sz="2400" dirty="0">
                <a:solidFill>
                  <a:srgbClr val="1353A2"/>
                </a:solidFill>
                <a:latin typeface="微软雅黑"/>
                <a:ea typeface="微软雅黑"/>
                <a:cs typeface="微软雅黑"/>
              </a:rPr>
              <a:t>是方便大学之间共享资源。</a:t>
            </a:r>
          </a:p>
        </p:txBody>
      </p:sp>
    </p:spTree>
    <p:extLst>
      <p:ext uri="{BB962C8B-B14F-4D97-AF65-F5344CB8AC3E}">
        <p14:creationId xmlns:p14="http://schemas.microsoft.com/office/powerpoint/2010/main" val="936400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、计算机</a:t>
              </a:r>
              <a:r>
                <a:rPr lang="en-US" altLang="zh-CN" sz="3200" b="1" dirty="0">
                  <a:solidFill>
                    <a:schemeClr val="bg1"/>
                  </a:solidFill>
                </a:rPr>
                <a:t>-</a:t>
              </a:r>
              <a:r>
                <a:rPr lang="zh-CN" altLang="en-US" sz="3200" b="1" dirty="0">
                  <a:solidFill>
                    <a:schemeClr val="bg1"/>
                  </a:solidFill>
                </a:rPr>
                <a:t>计算机网络</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6" name="矩形 5"/>
          <p:cNvSpPr/>
          <p:nvPr/>
        </p:nvSpPr>
        <p:spPr>
          <a:xfrm>
            <a:off x="840784" y="2303747"/>
            <a:ext cx="4019996" cy="4228850"/>
          </a:xfrm>
          <a:prstGeom prst="rect">
            <a:avLst/>
          </a:prstGeom>
          <a:ln>
            <a:solidFill>
              <a:srgbClr val="0070C0"/>
            </a:solidFill>
            <a:prstDash val="lgDash"/>
          </a:ln>
        </p:spPr>
        <p:txBody>
          <a:bodyPr wrap="square">
            <a:spAutoFit/>
          </a:bodyPr>
          <a:lstStyle/>
          <a:p>
            <a:pPr indent="457200">
              <a:lnSpc>
                <a:spcPct val="140000"/>
              </a:lnSpc>
            </a:pPr>
            <a:r>
              <a:rPr lang="zh-CN" altLang="en-US" sz="2400" dirty="0">
                <a:solidFill>
                  <a:srgbClr val="1353A2"/>
                </a:solidFill>
                <a:latin typeface="微软雅黑"/>
                <a:ea typeface="微软雅黑"/>
                <a:cs typeface="微软雅黑"/>
              </a:rPr>
              <a:t>到了</a:t>
            </a:r>
            <a:r>
              <a:rPr lang="en-US" altLang="zh-CN" sz="2400" dirty="0">
                <a:solidFill>
                  <a:srgbClr val="1353A2"/>
                </a:solidFill>
                <a:latin typeface="微软雅黑"/>
                <a:ea typeface="微软雅黑"/>
                <a:cs typeface="微软雅黑"/>
              </a:rPr>
              <a:t>1975</a:t>
            </a:r>
            <a:r>
              <a:rPr lang="zh-CN" altLang="en-US" sz="2400" dirty="0">
                <a:solidFill>
                  <a:srgbClr val="1353A2"/>
                </a:solidFill>
                <a:latin typeface="微软雅黑"/>
                <a:ea typeface="微软雅黑"/>
                <a:cs typeface="微软雅黑"/>
              </a:rPr>
              <a:t>年，</a:t>
            </a:r>
            <a:r>
              <a:rPr lang="en-US" altLang="zh-CN" sz="2400" dirty="0">
                <a:solidFill>
                  <a:srgbClr val="1353A2"/>
                </a:solidFill>
                <a:latin typeface="微软雅黑"/>
                <a:ea typeface="微软雅黑"/>
                <a:cs typeface="微软雅黑"/>
              </a:rPr>
              <a:t>ARPANET</a:t>
            </a:r>
            <a:r>
              <a:rPr lang="zh-CN" altLang="en-US" sz="2400" dirty="0">
                <a:solidFill>
                  <a:srgbClr val="1353A2"/>
                </a:solidFill>
                <a:latin typeface="微软雅黑"/>
                <a:ea typeface="微软雅黑"/>
                <a:cs typeface="微软雅黑"/>
              </a:rPr>
              <a:t>已连入了</a:t>
            </a:r>
            <a:r>
              <a:rPr lang="en-US" altLang="zh-CN" sz="2400" dirty="0">
                <a:solidFill>
                  <a:srgbClr val="1353A2"/>
                </a:solidFill>
                <a:latin typeface="微软雅黑"/>
                <a:ea typeface="微软雅黑"/>
                <a:cs typeface="微软雅黑"/>
              </a:rPr>
              <a:t>100</a:t>
            </a:r>
            <a:r>
              <a:rPr lang="zh-CN" altLang="en-US" sz="2400" dirty="0">
                <a:solidFill>
                  <a:srgbClr val="1353A2"/>
                </a:solidFill>
                <a:latin typeface="微软雅黑"/>
                <a:ea typeface="微软雅黑"/>
                <a:cs typeface="微软雅黑"/>
              </a:rPr>
              <a:t>多台主机，</a:t>
            </a:r>
            <a:r>
              <a:rPr lang="zh-CN" altLang="en-US" sz="2400" dirty="0">
                <a:solidFill>
                  <a:srgbClr val="FF0000"/>
                </a:solidFill>
                <a:latin typeface="微软雅黑"/>
                <a:ea typeface="微软雅黑"/>
                <a:cs typeface="微软雅黑"/>
              </a:rPr>
              <a:t>网络互联问题</a:t>
            </a:r>
            <a:r>
              <a:rPr lang="zh-CN" altLang="en-US" sz="2400" dirty="0">
                <a:solidFill>
                  <a:srgbClr val="1353A2"/>
                </a:solidFill>
                <a:latin typeface="微软雅黑"/>
                <a:ea typeface="微软雅黑"/>
                <a:cs typeface="微软雅黑"/>
              </a:rPr>
              <a:t>成为需要研究的核心，在研究此问题的过程中，</a:t>
            </a:r>
            <a:r>
              <a:rPr lang="zh-CN" altLang="en-US" sz="2400" dirty="0">
                <a:solidFill>
                  <a:srgbClr val="FF0000"/>
                </a:solidFill>
                <a:latin typeface="微软雅黑"/>
                <a:ea typeface="微软雅黑"/>
                <a:cs typeface="微软雅黑"/>
              </a:rPr>
              <a:t>网络协议簇</a:t>
            </a:r>
            <a:r>
              <a:rPr lang="en-US" altLang="zh-CN" sz="2400" dirty="0">
                <a:solidFill>
                  <a:srgbClr val="FF0000"/>
                </a:solidFill>
                <a:latin typeface="微软雅黑"/>
                <a:ea typeface="微软雅黑"/>
                <a:cs typeface="微软雅黑"/>
              </a:rPr>
              <a:t>TCP/IP</a:t>
            </a:r>
            <a:r>
              <a:rPr lang="zh-CN" altLang="en-US" sz="2400" dirty="0">
                <a:solidFill>
                  <a:srgbClr val="1353A2"/>
                </a:solidFill>
                <a:latin typeface="微软雅黑"/>
                <a:ea typeface="微软雅黑"/>
                <a:cs typeface="微软雅黑"/>
              </a:rPr>
              <a:t>应运而生，且有越来越多的人投入到了此协议簇的研究工作中。</a:t>
            </a:r>
            <a:endParaRPr lang="en-US" altLang="zh-CN" sz="2400" dirty="0">
              <a:solidFill>
                <a:srgbClr val="1353A2"/>
              </a:solidFill>
              <a:latin typeface="微软雅黑"/>
              <a:ea typeface="微软雅黑"/>
              <a:cs typeface="微软雅黑"/>
            </a:endParaRPr>
          </a:p>
        </p:txBody>
      </p:sp>
      <p:grpSp>
        <p:nvGrpSpPr>
          <p:cNvPr id="50" name="组合 49"/>
          <p:cNvGrpSpPr/>
          <p:nvPr/>
        </p:nvGrpSpPr>
        <p:grpSpPr>
          <a:xfrm>
            <a:off x="4860780" y="2303747"/>
            <a:ext cx="6634413" cy="1643527"/>
            <a:chOff x="4860780" y="2303747"/>
            <a:chExt cx="6634413" cy="1643527"/>
          </a:xfrm>
        </p:grpSpPr>
        <p:sp>
          <p:nvSpPr>
            <p:cNvPr id="34" name="矩形 33"/>
            <p:cNvSpPr/>
            <p:nvPr/>
          </p:nvSpPr>
          <p:spPr>
            <a:xfrm>
              <a:off x="5162519" y="2303747"/>
              <a:ext cx="6332674" cy="1643527"/>
            </a:xfrm>
            <a:prstGeom prst="rect">
              <a:avLst/>
            </a:prstGeom>
            <a:ln>
              <a:solidFill>
                <a:srgbClr val="0070C0"/>
              </a:solidFill>
              <a:prstDash val="lgDash"/>
            </a:ln>
          </p:spPr>
          <p:txBody>
            <a:bodyPr wrap="square">
              <a:spAutoFit/>
            </a:bodyPr>
            <a:lstStyle/>
            <a:p>
              <a:pPr indent="457200">
                <a:lnSpc>
                  <a:spcPct val="140000"/>
                </a:lnSpc>
              </a:pPr>
              <a:r>
                <a:rPr lang="en-US" altLang="zh-CN" sz="2400" dirty="0">
                  <a:solidFill>
                    <a:srgbClr val="FF0000"/>
                  </a:solidFill>
                  <a:latin typeface="微软雅黑"/>
                  <a:ea typeface="微软雅黑"/>
                  <a:cs typeface="微软雅黑"/>
                </a:rPr>
                <a:t>1983</a:t>
              </a:r>
              <a:r>
                <a:rPr lang="zh-CN" altLang="en-US" sz="2400" dirty="0">
                  <a:solidFill>
                    <a:srgbClr val="FF0000"/>
                  </a:solidFill>
                  <a:latin typeface="微软雅黑"/>
                  <a:ea typeface="微软雅黑"/>
                  <a:cs typeface="微软雅黑"/>
                </a:rPr>
                <a:t>年，</a:t>
              </a:r>
              <a:r>
                <a:rPr lang="en-US" altLang="zh-CN" sz="2400" dirty="0">
                  <a:solidFill>
                    <a:srgbClr val="FF0000"/>
                  </a:solidFill>
                  <a:latin typeface="微软雅黑"/>
                  <a:ea typeface="微软雅黑"/>
                  <a:cs typeface="微软雅黑"/>
                </a:rPr>
                <a:t>TCP/IP</a:t>
              </a:r>
              <a:r>
                <a:rPr lang="zh-CN" altLang="en-US" sz="2400" dirty="0">
                  <a:solidFill>
                    <a:srgbClr val="FF0000"/>
                  </a:solidFill>
                  <a:latin typeface="微软雅黑"/>
                  <a:ea typeface="微软雅黑"/>
                  <a:cs typeface="微软雅黑"/>
                </a:rPr>
                <a:t>研制成功，</a:t>
              </a:r>
              <a:r>
                <a:rPr lang="en-US" altLang="zh-CN" sz="2400" dirty="0">
                  <a:solidFill>
                    <a:srgbClr val="FF0000"/>
                  </a:solidFill>
                  <a:latin typeface="微软雅黑"/>
                  <a:ea typeface="微软雅黑"/>
                  <a:cs typeface="微软雅黑"/>
                </a:rPr>
                <a:t>ARPANET</a:t>
              </a:r>
              <a:r>
                <a:rPr lang="zh-CN" altLang="en-US" sz="2400" dirty="0">
                  <a:solidFill>
                    <a:srgbClr val="FF0000"/>
                  </a:solidFill>
                  <a:latin typeface="微软雅黑"/>
                  <a:ea typeface="微软雅黑"/>
                  <a:cs typeface="微软雅黑"/>
                </a:rPr>
                <a:t>主机使用的通讯协议全部转换为</a:t>
              </a:r>
              <a:r>
                <a:rPr lang="en-US" altLang="zh-CN" sz="2400" dirty="0">
                  <a:solidFill>
                    <a:srgbClr val="FF0000"/>
                  </a:solidFill>
                  <a:latin typeface="微软雅黑"/>
                  <a:ea typeface="微软雅黑"/>
                  <a:cs typeface="微软雅黑"/>
                </a:rPr>
                <a:t>TCP/IP</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ARPANET</a:t>
              </a:r>
              <a:r>
                <a:rPr lang="zh-CN" altLang="en-US" sz="2400" dirty="0">
                  <a:solidFill>
                    <a:srgbClr val="1353A2"/>
                  </a:solidFill>
                  <a:latin typeface="微软雅黑"/>
                  <a:ea typeface="微软雅黑"/>
                  <a:cs typeface="微软雅黑"/>
                </a:rPr>
                <a:t>逐渐成熟。</a:t>
              </a:r>
              <a:endParaRPr lang="en-US" altLang="zh-CN" sz="2400" dirty="0">
                <a:solidFill>
                  <a:srgbClr val="1353A2"/>
                </a:solidFill>
                <a:latin typeface="微软雅黑"/>
                <a:ea typeface="微软雅黑"/>
                <a:cs typeface="微软雅黑"/>
              </a:endParaRPr>
            </a:p>
          </p:txBody>
        </p:sp>
        <p:sp>
          <p:nvSpPr>
            <p:cNvPr id="48" name="右箭头 47"/>
            <p:cNvSpPr/>
            <p:nvPr/>
          </p:nvSpPr>
          <p:spPr>
            <a:xfrm flipV="1">
              <a:off x="4860780" y="2642992"/>
              <a:ext cx="301739" cy="26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5162519" y="3947274"/>
            <a:ext cx="6332674" cy="2454945"/>
            <a:chOff x="5162519" y="3947274"/>
            <a:chExt cx="6332674" cy="2454945"/>
          </a:xfrm>
        </p:grpSpPr>
        <p:sp>
          <p:nvSpPr>
            <p:cNvPr id="35" name="矩形 34"/>
            <p:cNvSpPr/>
            <p:nvPr/>
          </p:nvSpPr>
          <p:spPr>
            <a:xfrm>
              <a:off x="5162519" y="4241628"/>
              <a:ext cx="6332674" cy="2160591"/>
            </a:xfrm>
            <a:prstGeom prst="rect">
              <a:avLst/>
            </a:prstGeom>
            <a:ln>
              <a:solidFill>
                <a:srgbClr val="0070C0"/>
              </a:solidFill>
              <a:prstDash val="lgDash"/>
            </a:ln>
          </p:spPr>
          <p:txBody>
            <a:bodyPr wrap="square">
              <a:spAutoFit/>
            </a:bodyPr>
            <a:lstStyle/>
            <a:p>
              <a:pPr indent="457200">
                <a:lnSpc>
                  <a:spcPct val="140000"/>
                </a:lnSpc>
              </a:pPr>
              <a:r>
                <a:rPr lang="zh-CN" altLang="en-US" sz="2400" dirty="0">
                  <a:solidFill>
                    <a:srgbClr val="1353A2"/>
                  </a:solidFill>
                  <a:latin typeface="微软雅黑"/>
                  <a:ea typeface="微软雅黑"/>
                  <a:cs typeface="微软雅黑"/>
                </a:rPr>
                <a:t>之后美国国防部国防通信局将</a:t>
              </a:r>
              <a:r>
                <a:rPr lang="en-US" altLang="zh-CN" sz="2400" dirty="0">
                  <a:solidFill>
                    <a:srgbClr val="1353A2"/>
                  </a:solidFill>
                  <a:latin typeface="微软雅黑"/>
                  <a:ea typeface="微软雅黑"/>
                  <a:cs typeface="微软雅黑"/>
                </a:rPr>
                <a:t>APRANET</a:t>
              </a:r>
              <a:r>
                <a:rPr lang="zh-CN" altLang="en-US" sz="2400" dirty="0">
                  <a:solidFill>
                    <a:srgbClr val="1353A2"/>
                  </a:solidFill>
                  <a:latin typeface="微软雅黑"/>
                  <a:ea typeface="微软雅黑"/>
                  <a:cs typeface="微软雅黑"/>
                </a:rPr>
                <a:t>分为独立的两部分，一部分仍叫</a:t>
              </a:r>
              <a:r>
                <a:rPr lang="en-US" altLang="zh-CN" sz="2400" dirty="0">
                  <a:solidFill>
                    <a:srgbClr val="FF0000"/>
                  </a:solidFill>
                  <a:latin typeface="微软雅黑"/>
                  <a:ea typeface="微软雅黑"/>
                  <a:cs typeface="微软雅黑"/>
                </a:rPr>
                <a:t>APRANET</a:t>
              </a:r>
              <a:r>
                <a:rPr lang="zh-CN" altLang="en-US" sz="2400" dirty="0">
                  <a:solidFill>
                    <a:srgbClr val="1353A2"/>
                  </a:solidFill>
                  <a:latin typeface="微软雅黑"/>
                  <a:ea typeface="微软雅黑"/>
                  <a:cs typeface="微软雅黑"/>
                </a:rPr>
                <a:t>，主要用于科研和教育；另一部分称为</a:t>
              </a:r>
              <a:r>
                <a:rPr lang="en-US" altLang="zh-CN" sz="2400" dirty="0">
                  <a:solidFill>
                    <a:srgbClr val="FF0000"/>
                  </a:solidFill>
                  <a:latin typeface="微软雅黑"/>
                  <a:ea typeface="微软雅黑"/>
                  <a:cs typeface="微软雅黑"/>
                </a:rPr>
                <a:t>MILNET</a:t>
              </a:r>
              <a:r>
                <a:rPr lang="zh-CN" altLang="en-US" sz="2400" dirty="0">
                  <a:solidFill>
                    <a:srgbClr val="1353A2"/>
                  </a:solidFill>
                  <a:latin typeface="微软雅黑"/>
                  <a:ea typeface="微软雅黑"/>
                  <a:cs typeface="微软雅黑"/>
                </a:rPr>
                <a:t>，用于军方的非机密通信。</a:t>
              </a:r>
            </a:p>
          </p:txBody>
        </p:sp>
        <p:sp>
          <p:nvSpPr>
            <p:cNvPr id="49" name="下箭头 48"/>
            <p:cNvSpPr/>
            <p:nvPr/>
          </p:nvSpPr>
          <p:spPr>
            <a:xfrm>
              <a:off x="8123128" y="3947274"/>
              <a:ext cx="263047" cy="2943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799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up)">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、计算机</a:t>
              </a:r>
              <a:r>
                <a:rPr lang="en-US" altLang="zh-CN" sz="3200" b="1" dirty="0">
                  <a:solidFill>
                    <a:schemeClr val="bg1"/>
                  </a:solidFill>
                </a:rPr>
                <a:t>-</a:t>
              </a:r>
              <a:r>
                <a:rPr lang="zh-CN" altLang="en-US" sz="3200" b="1" dirty="0">
                  <a:solidFill>
                    <a:schemeClr val="bg1"/>
                  </a:solidFill>
                </a:rPr>
                <a:t>计算机网络</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7" name="矩形 6"/>
          <p:cNvSpPr/>
          <p:nvPr/>
        </p:nvSpPr>
        <p:spPr>
          <a:xfrm>
            <a:off x="840784" y="2314450"/>
            <a:ext cx="10654408" cy="23201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1353A2"/>
                </a:solidFill>
                <a:latin typeface="微软雅黑"/>
                <a:ea typeface="微软雅黑"/>
                <a:cs typeface="微软雅黑"/>
              </a:rPr>
              <a:t>在计算机</a:t>
            </a:r>
            <a:r>
              <a:rPr lang="en-US" altLang="zh-CN" sz="2400" dirty="0">
                <a:solidFill>
                  <a:srgbClr val="1353A2"/>
                </a:solidFill>
                <a:latin typeface="微软雅黑"/>
                <a:ea typeface="微软雅黑"/>
                <a:cs typeface="微软雅黑"/>
              </a:rPr>
              <a:t>-</a:t>
            </a:r>
            <a:r>
              <a:rPr lang="zh-CN" altLang="en-US" sz="2400" dirty="0">
                <a:solidFill>
                  <a:srgbClr val="1353A2"/>
                </a:solidFill>
                <a:latin typeface="微软雅黑"/>
                <a:ea typeface="微软雅黑"/>
                <a:cs typeface="微软雅黑"/>
              </a:rPr>
              <a:t>计算机网络阶段，位于网络中的终端可以访问本地主机和通信子网上所有主机的软硬件资源，公用数据网（</a:t>
            </a:r>
            <a:r>
              <a:rPr lang="en-US" altLang="zh-CN" sz="2400" dirty="0">
                <a:solidFill>
                  <a:srgbClr val="1353A2"/>
                </a:solidFill>
                <a:latin typeface="微软雅黑"/>
                <a:ea typeface="微软雅黑"/>
                <a:cs typeface="微软雅黑"/>
              </a:rPr>
              <a:t>Public Data Network</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PDN</a:t>
            </a:r>
            <a:r>
              <a:rPr lang="zh-CN" altLang="en-US" sz="2400" dirty="0">
                <a:solidFill>
                  <a:srgbClr val="1353A2"/>
                </a:solidFill>
                <a:latin typeface="微软雅黑"/>
                <a:ea typeface="微软雅黑"/>
                <a:cs typeface="微软雅黑"/>
              </a:rPr>
              <a:t>）与局部网络（</a:t>
            </a:r>
            <a:r>
              <a:rPr lang="en-US" altLang="zh-CN" sz="2400" dirty="0">
                <a:solidFill>
                  <a:srgbClr val="1353A2"/>
                </a:solidFill>
                <a:latin typeface="微软雅黑"/>
                <a:ea typeface="微软雅黑"/>
                <a:cs typeface="微软雅黑"/>
              </a:rPr>
              <a:t>Local Network</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LN</a:t>
            </a:r>
            <a:r>
              <a:rPr lang="zh-CN" altLang="en-US" sz="2400" dirty="0">
                <a:solidFill>
                  <a:srgbClr val="1353A2"/>
                </a:solidFill>
                <a:latin typeface="微软雅黑"/>
                <a:ea typeface="微软雅黑"/>
                <a:cs typeface="微软雅黑"/>
              </a:rPr>
              <a:t>）技术也得到了飞速发展。该阶段所取得的成果对后续网络发展影响深远，同时期研发的网络协议也为以后网络理论的发展奠定了坚实的基础。</a:t>
            </a:r>
          </a:p>
        </p:txBody>
      </p:sp>
    </p:spTree>
    <p:extLst>
      <p:ext uri="{BB962C8B-B14F-4D97-AF65-F5344CB8AC3E}">
        <p14:creationId xmlns:p14="http://schemas.microsoft.com/office/powerpoint/2010/main" val="125361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2365132" y="447215"/>
            <a:ext cx="3167527" cy="646331"/>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zh-CN" altLang="en-US" sz="3600" kern="1200" dirty="0">
                <a:solidFill>
                  <a:srgbClr val="1353A2"/>
                </a:solidFill>
                <a:latin typeface="微软雅黑" pitchFamily="34" charset="-122"/>
                <a:ea typeface="微软雅黑" pitchFamily="34" charset="-122"/>
                <a:cs typeface="+mn-cs"/>
              </a:rPr>
              <a:t>目录页</a:t>
            </a:r>
          </a:p>
        </p:txBody>
      </p:sp>
      <p:cxnSp>
        <p:nvCxnSpPr>
          <p:cNvPr id="49"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51"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52" name="矩形 1"/>
          <p:cNvSpPr>
            <a:spLocks noChangeArrowheads="1"/>
          </p:cNvSpPr>
          <p:nvPr/>
        </p:nvSpPr>
        <p:spPr bwMode="auto">
          <a:xfrm>
            <a:off x="853115" y="1769173"/>
            <a:ext cx="1888804" cy="2038712"/>
          </a:xfrm>
          <a:prstGeom prst="rect">
            <a:avLst/>
          </a:prstGeom>
          <a:solidFill>
            <a:srgbClr val="1353A2"/>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chemeClr val="bg1">
                  <a:lumMod val="50000"/>
                </a:schemeClr>
              </a:solidFill>
              <a:latin typeface="Franklin Gothic Medium" pitchFamily="34" charset="0"/>
              <a:ea typeface="+mn-ea"/>
            </a:endParaRPr>
          </a:p>
        </p:txBody>
      </p:sp>
      <p:sp>
        <p:nvSpPr>
          <p:cNvPr id="53" name="矩形 21"/>
          <p:cNvSpPr>
            <a:spLocks noChangeArrowheads="1"/>
          </p:cNvSpPr>
          <p:nvPr/>
        </p:nvSpPr>
        <p:spPr bwMode="auto">
          <a:xfrm>
            <a:off x="2754403" y="1769173"/>
            <a:ext cx="1888803"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59" name="矩形 22"/>
          <p:cNvSpPr>
            <a:spLocks noChangeArrowheads="1"/>
          </p:cNvSpPr>
          <p:nvPr/>
        </p:nvSpPr>
        <p:spPr bwMode="auto">
          <a:xfrm>
            <a:off x="4641822" y="1769173"/>
            <a:ext cx="1892565"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62" name="矩形 28"/>
          <p:cNvSpPr>
            <a:spLocks noChangeArrowheads="1"/>
          </p:cNvSpPr>
          <p:nvPr/>
        </p:nvSpPr>
        <p:spPr bwMode="auto">
          <a:xfrm>
            <a:off x="2688272" y="1783400"/>
            <a:ext cx="20331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与</a:t>
            </a: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接入</a:t>
            </a:r>
          </a:p>
        </p:txBody>
      </p:sp>
      <p:sp>
        <p:nvSpPr>
          <p:cNvPr id="65" name="矩形 29"/>
          <p:cNvSpPr>
            <a:spLocks noChangeArrowheads="1"/>
          </p:cNvSpPr>
          <p:nvPr/>
        </p:nvSpPr>
        <p:spPr bwMode="auto">
          <a:xfrm>
            <a:off x="4832127" y="1803992"/>
            <a:ext cx="15155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使用计算机网络</a:t>
            </a:r>
          </a:p>
        </p:txBody>
      </p:sp>
      <p:cxnSp>
        <p:nvCxnSpPr>
          <p:cNvPr id="67" name="直接连接符 7167"/>
          <p:cNvCxnSpPr>
            <a:cxnSpLocks noChangeShapeType="1"/>
          </p:cNvCxnSpPr>
          <p:nvPr/>
        </p:nvCxnSpPr>
        <p:spPr bwMode="auto">
          <a:xfrm>
            <a:off x="829010" y="1688477"/>
            <a:ext cx="190178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5" name="直接连接符 7172"/>
          <p:cNvCxnSpPr>
            <a:cxnSpLocks noChangeShapeType="1"/>
          </p:cNvCxnSpPr>
          <p:nvPr/>
        </p:nvCxnSpPr>
        <p:spPr bwMode="auto">
          <a:xfrm>
            <a:off x="829010"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6" name="直接连接符 50"/>
          <p:cNvCxnSpPr>
            <a:cxnSpLocks noChangeShapeType="1"/>
          </p:cNvCxnSpPr>
          <p:nvPr/>
        </p:nvCxnSpPr>
        <p:spPr bwMode="auto">
          <a:xfrm>
            <a:off x="2719479"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8" name="直接连接符 51"/>
          <p:cNvCxnSpPr>
            <a:cxnSpLocks noChangeShapeType="1"/>
          </p:cNvCxnSpPr>
          <p:nvPr/>
        </p:nvCxnSpPr>
        <p:spPr bwMode="auto">
          <a:xfrm>
            <a:off x="4600323"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79" name="TextBox 7177"/>
          <p:cNvSpPr txBox="1">
            <a:spLocks noChangeArrowheads="1"/>
          </p:cNvSpPr>
          <p:nvPr/>
        </p:nvSpPr>
        <p:spPr bwMode="auto">
          <a:xfrm>
            <a:off x="816484" y="1049095"/>
            <a:ext cx="14722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1</a:t>
            </a:r>
            <a:endParaRPr lang="zh-CN" altLang="en-US" sz="3600" b="1" dirty="0">
              <a:solidFill>
                <a:srgbClr val="7F7F7F"/>
              </a:solidFill>
              <a:latin typeface="Broadway" pitchFamily="82" charset="0"/>
              <a:ea typeface="黑体" pitchFamily="2" charset="-122"/>
              <a:cs typeface="Arial" pitchFamily="34" charset="0"/>
            </a:endParaRPr>
          </a:p>
        </p:txBody>
      </p:sp>
      <p:sp>
        <p:nvSpPr>
          <p:cNvPr id="80" name="TextBox 7177"/>
          <p:cNvSpPr txBox="1">
            <a:spLocks noChangeArrowheads="1"/>
          </p:cNvSpPr>
          <p:nvPr/>
        </p:nvSpPr>
        <p:spPr bwMode="auto">
          <a:xfrm>
            <a:off x="2719138" y="1049096"/>
            <a:ext cx="13975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2</a:t>
            </a:r>
            <a:endParaRPr lang="zh-CN" altLang="en-US" sz="3600" b="1" dirty="0">
              <a:solidFill>
                <a:srgbClr val="7F7F7F"/>
              </a:solidFill>
              <a:latin typeface="Broadway" pitchFamily="82" charset="0"/>
              <a:ea typeface="黑体" pitchFamily="2" charset="-122"/>
              <a:cs typeface="Arial" pitchFamily="34" charset="0"/>
            </a:endParaRPr>
          </a:p>
        </p:txBody>
      </p:sp>
      <p:sp>
        <p:nvSpPr>
          <p:cNvPr id="81" name="TextBox 7177"/>
          <p:cNvSpPr txBox="1">
            <a:spLocks noChangeArrowheads="1"/>
          </p:cNvSpPr>
          <p:nvPr/>
        </p:nvSpPr>
        <p:spPr bwMode="auto">
          <a:xfrm>
            <a:off x="4537437" y="1049095"/>
            <a:ext cx="1724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5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3</a:t>
            </a:r>
            <a:endParaRPr lang="zh-CN" altLang="en-US" sz="3600" b="1" dirty="0">
              <a:solidFill>
                <a:srgbClr val="7F7F7F"/>
              </a:solidFill>
              <a:latin typeface="Broadway" pitchFamily="82" charset="0"/>
              <a:ea typeface="黑体" pitchFamily="2" charset="-122"/>
              <a:cs typeface="Arial" pitchFamily="34" charset="0"/>
            </a:endParaRPr>
          </a:p>
        </p:txBody>
      </p:sp>
      <p:sp>
        <p:nvSpPr>
          <p:cNvPr id="82" name="矩形 28"/>
          <p:cNvSpPr>
            <a:spLocks noChangeArrowheads="1"/>
          </p:cNvSpPr>
          <p:nvPr/>
        </p:nvSpPr>
        <p:spPr bwMode="auto">
          <a:xfrm>
            <a:off x="776612" y="1860344"/>
            <a:ext cx="20279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计算机网络概述</a:t>
            </a:r>
          </a:p>
        </p:txBody>
      </p:sp>
      <p:cxnSp>
        <p:nvCxnSpPr>
          <p:cNvPr id="83" name="直接连接符 82"/>
          <p:cNvCxnSpPr/>
          <p:nvPr/>
        </p:nvCxnSpPr>
        <p:spPr bwMode="auto">
          <a:xfrm>
            <a:off x="2719479" y="1688477"/>
            <a:ext cx="1901783"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84" name="直接连接符 83"/>
          <p:cNvCxnSpPr/>
          <p:nvPr/>
        </p:nvCxnSpPr>
        <p:spPr bwMode="auto">
          <a:xfrm>
            <a:off x="4580374" y="1688478"/>
            <a:ext cx="2208732" cy="694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85" name="矩形 21"/>
          <p:cNvSpPr>
            <a:spLocks noChangeArrowheads="1"/>
          </p:cNvSpPr>
          <p:nvPr/>
        </p:nvSpPr>
        <p:spPr bwMode="auto">
          <a:xfrm>
            <a:off x="5558980" y="4479805"/>
            <a:ext cx="1724176" cy="1861019"/>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86" name="矩形 22"/>
          <p:cNvSpPr>
            <a:spLocks noChangeArrowheads="1"/>
          </p:cNvSpPr>
          <p:nvPr/>
        </p:nvSpPr>
        <p:spPr bwMode="auto">
          <a:xfrm>
            <a:off x="7292469" y="4489427"/>
            <a:ext cx="1727610" cy="1861019"/>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87" name="矩形 28"/>
          <p:cNvSpPr>
            <a:spLocks noChangeArrowheads="1"/>
          </p:cNvSpPr>
          <p:nvPr/>
        </p:nvSpPr>
        <p:spPr bwMode="auto">
          <a:xfrm>
            <a:off x="5555478" y="4477046"/>
            <a:ext cx="16833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计算机网络的性能</a:t>
            </a:r>
          </a:p>
        </p:txBody>
      </p:sp>
      <p:sp>
        <p:nvSpPr>
          <p:cNvPr id="88" name="矩形 29"/>
          <p:cNvSpPr>
            <a:spLocks noChangeArrowheads="1"/>
          </p:cNvSpPr>
          <p:nvPr/>
        </p:nvSpPr>
        <p:spPr bwMode="auto">
          <a:xfrm>
            <a:off x="7283156" y="4566723"/>
            <a:ext cx="171364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本章实验</a:t>
            </a:r>
          </a:p>
        </p:txBody>
      </p:sp>
      <p:cxnSp>
        <p:nvCxnSpPr>
          <p:cNvPr id="89" name="直接连接符 51"/>
          <p:cNvCxnSpPr>
            <a:cxnSpLocks noChangeShapeType="1"/>
          </p:cNvCxnSpPr>
          <p:nvPr/>
        </p:nvCxnSpPr>
        <p:spPr bwMode="auto">
          <a:xfrm>
            <a:off x="7238858" y="4159855"/>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90" name="TextBox 7177"/>
          <p:cNvSpPr txBox="1">
            <a:spLocks noChangeArrowheads="1"/>
          </p:cNvSpPr>
          <p:nvPr/>
        </p:nvSpPr>
        <p:spPr bwMode="auto">
          <a:xfrm>
            <a:off x="5504885" y="3783090"/>
            <a:ext cx="723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4</a:t>
            </a:r>
            <a:endParaRPr lang="zh-CN" altLang="en-US" sz="3600" b="1" dirty="0">
              <a:solidFill>
                <a:srgbClr val="7F7F7F"/>
              </a:solidFill>
              <a:latin typeface="Broadway" pitchFamily="82" charset="0"/>
              <a:ea typeface="黑体" pitchFamily="2" charset="-122"/>
              <a:cs typeface="Arial" pitchFamily="34" charset="0"/>
            </a:endParaRPr>
          </a:p>
        </p:txBody>
      </p:sp>
      <p:sp>
        <p:nvSpPr>
          <p:cNvPr id="91" name="TextBox 7177"/>
          <p:cNvSpPr txBox="1">
            <a:spLocks noChangeArrowheads="1"/>
          </p:cNvSpPr>
          <p:nvPr/>
        </p:nvSpPr>
        <p:spPr bwMode="auto">
          <a:xfrm>
            <a:off x="7287198" y="3803149"/>
            <a:ext cx="15200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3600" b="1" dirty="0">
                <a:solidFill>
                  <a:srgbClr val="7F7F7F"/>
                </a:solidFill>
                <a:latin typeface="Broadway" pitchFamily="82" charset="0"/>
                <a:ea typeface="黑体" pitchFamily="2" charset="-122"/>
                <a:cs typeface="Arial" pitchFamily="34" charset="0"/>
              </a:rPr>
              <a:t> 5</a:t>
            </a:r>
            <a:endParaRPr lang="zh-CN" altLang="en-US" sz="3600" b="1" dirty="0">
              <a:solidFill>
                <a:srgbClr val="7F7F7F"/>
              </a:solidFill>
              <a:latin typeface="Broadway" pitchFamily="82" charset="0"/>
              <a:ea typeface="黑体" pitchFamily="2" charset="-122"/>
              <a:cs typeface="Arial" pitchFamily="34" charset="0"/>
            </a:endParaRPr>
          </a:p>
        </p:txBody>
      </p:sp>
      <p:cxnSp>
        <p:nvCxnSpPr>
          <p:cNvPr id="92" name="直接连接符 19"/>
          <p:cNvCxnSpPr/>
          <p:nvPr/>
        </p:nvCxnSpPr>
        <p:spPr bwMode="auto">
          <a:xfrm>
            <a:off x="5579289" y="4427930"/>
            <a:ext cx="1678967" cy="776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93" name="直接连接符 20"/>
          <p:cNvCxnSpPr/>
          <p:nvPr/>
        </p:nvCxnSpPr>
        <p:spPr bwMode="auto">
          <a:xfrm>
            <a:off x="7259884" y="4428744"/>
            <a:ext cx="183470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94" name="直接连接符 52"/>
          <p:cNvCxnSpPr>
            <a:cxnSpLocks noChangeShapeType="1"/>
          </p:cNvCxnSpPr>
          <p:nvPr/>
        </p:nvCxnSpPr>
        <p:spPr bwMode="auto">
          <a:xfrm>
            <a:off x="5555559" y="4173190"/>
            <a:ext cx="1" cy="296447"/>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95" name="矩形 1"/>
          <p:cNvSpPr>
            <a:spLocks noChangeArrowheads="1"/>
          </p:cNvSpPr>
          <p:nvPr/>
        </p:nvSpPr>
        <p:spPr bwMode="auto">
          <a:xfrm>
            <a:off x="9040496" y="4485614"/>
            <a:ext cx="1724177" cy="1861019"/>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pic>
        <p:nvPicPr>
          <p:cNvPr id="96"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95837" y="5184933"/>
            <a:ext cx="1457809" cy="107634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97" name="直接连接符 7167"/>
          <p:cNvCxnSpPr>
            <a:cxnSpLocks noChangeShapeType="1"/>
          </p:cNvCxnSpPr>
          <p:nvPr/>
        </p:nvCxnSpPr>
        <p:spPr bwMode="auto">
          <a:xfrm flipV="1">
            <a:off x="9016391" y="4419988"/>
            <a:ext cx="1993988" cy="875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98" name="直接连接符 7172"/>
          <p:cNvCxnSpPr>
            <a:cxnSpLocks noChangeShapeType="1"/>
          </p:cNvCxnSpPr>
          <p:nvPr/>
        </p:nvCxnSpPr>
        <p:spPr bwMode="auto">
          <a:xfrm>
            <a:off x="9015486" y="4074072"/>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99" name="TextBox 7177"/>
          <p:cNvSpPr txBox="1">
            <a:spLocks noChangeArrowheads="1"/>
          </p:cNvSpPr>
          <p:nvPr/>
        </p:nvSpPr>
        <p:spPr bwMode="auto">
          <a:xfrm>
            <a:off x="9059563" y="3751901"/>
            <a:ext cx="15042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6</a:t>
            </a:r>
            <a:endParaRPr lang="zh-CN" altLang="en-US" sz="3600" b="1" dirty="0">
              <a:solidFill>
                <a:srgbClr val="7F7F7F"/>
              </a:solidFill>
              <a:latin typeface="Broadway" pitchFamily="82" charset="0"/>
              <a:ea typeface="黑体" pitchFamily="2" charset="-122"/>
              <a:cs typeface="Arial" pitchFamily="34" charset="0"/>
            </a:endParaRPr>
          </a:p>
        </p:txBody>
      </p:sp>
      <p:sp>
        <p:nvSpPr>
          <p:cNvPr id="100" name="矩形 28"/>
          <p:cNvSpPr>
            <a:spLocks noChangeArrowheads="1"/>
          </p:cNvSpPr>
          <p:nvPr/>
        </p:nvSpPr>
        <p:spPr bwMode="auto">
          <a:xfrm>
            <a:off x="9065188" y="4572227"/>
            <a:ext cx="169948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本章小结</a:t>
            </a:r>
          </a:p>
        </p:txBody>
      </p:sp>
      <p:pic>
        <p:nvPicPr>
          <p:cNvPr id="101" name="Picture 2" descr="https://timgsa.baidu.com/timg?image&amp;quality=80&amp;size=b9999_10000&amp;sec=1534311162541&amp;di=b06456d355e20b820ec0ccf743f25774&amp;imgtype=jpg&amp;src=http%3A%2F%2Fwww.360ask.org%2Fd%2Ffile%2Fb656286503401b0227b0d4a2b8360a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566" y="2594842"/>
            <a:ext cx="1504496" cy="105907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5" descr="https://timgsa.baidu.com/timg?image&amp;quality=80&amp;size=b9999_10000&amp;sec=1534330083357&amp;di=db8e3850d891181a33c0721d12796f52&amp;imgtype=0&amp;src=http%3A%2F%2Fpic.58pic.com%2F58pic%2F15%2F58%2F79%2F93B58PICYbJ_102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8616" y="5167366"/>
            <a:ext cx="1496875" cy="109391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3003" y="2624393"/>
            <a:ext cx="1654433" cy="1029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 name="Picture 2" descr="https://timgsa.baidu.com/timg?image&amp;quality=80&amp;size=b9999_10000&amp;sec=1534336407309&amp;di=789dd7ca6a5da86913c77a4f752d92c5&amp;imgtype=0&amp;src=http%3A%2F%2Fwww.bbjja.com%2Fd%2Ffile%2F20180718%2F8cf330e3213bfeb74d41c567f699309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6521" y="2625626"/>
            <a:ext cx="1673796" cy="104082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https://timgsa.baidu.com/timg?image&amp;quality=80&amp;size=b9999_10000&amp;sec=1534414094733&amp;di=9e0e0f9c1fe6e1cf2f81b6a4c5fdd401&amp;imgtype=0&amp;src=http%3A%2F%2F5b0988e595225.cdn.sohucs.com%2Fq_70%2Cc_zoom%2Cw_640%2Fimages%2F20180718%2F72942d2fed7a4c5b99516f06e4c5fd8b.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7162" y="5156613"/>
            <a:ext cx="1554118" cy="11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38892"/>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3</a:t>
              </a:r>
              <a:r>
                <a:rPr lang="zh-CN" altLang="en-US" sz="3200" b="1" dirty="0">
                  <a:solidFill>
                    <a:schemeClr val="bg1"/>
                  </a:solidFill>
                </a:rPr>
                <a:t>、网络互联</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7" name="矩形 6"/>
          <p:cNvSpPr/>
          <p:nvPr/>
        </p:nvSpPr>
        <p:spPr>
          <a:xfrm>
            <a:off x="840784" y="2314450"/>
            <a:ext cx="10654407" cy="164377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1353A2"/>
                </a:solidFill>
                <a:latin typeface="微软雅黑"/>
                <a:ea typeface="微软雅黑"/>
                <a:cs typeface="微软雅黑"/>
              </a:rPr>
              <a:t>20</a:t>
            </a:r>
            <a:r>
              <a:rPr lang="zh-CN" altLang="en-US" sz="2400" dirty="0">
                <a:solidFill>
                  <a:srgbClr val="1353A2"/>
                </a:solidFill>
                <a:latin typeface="微软雅黑"/>
                <a:ea typeface="微软雅黑"/>
                <a:cs typeface="微软雅黑"/>
              </a:rPr>
              <a:t>世纪</a:t>
            </a:r>
            <a:r>
              <a:rPr lang="en-US" altLang="zh-CN" sz="2400" dirty="0">
                <a:solidFill>
                  <a:srgbClr val="1353A2"/>
                </a:solidFill>
                <a:latin typeface="微软雅黑"/>
                <a:ea typeface="微软雅黑"/>
                <a:cs typeface="微软雅黑"/>
              </a:rPr>
              <a:t>70</a:t>
            </a:r>
            <a:r>
              <a:rPr lang="zh-CN" altLang="en-US" sz="2400" dirty="0">
                <a:solidFill>
                  <a:srgbClr val="1353A2"/>
                </a:solidFill>
                <a:latin typeface="微软雅黑"/>
                <a:ea typeface="微软雅黑"/>
                <a:cs typeface="微软雅黑"/>
              </a:rPr>
              <a:t>年代后期，人们已经意识到了网络体系结构与网络协议的多样化对计算机网络自身发展和应用的限制，并将研究重心逐渐放到了</a:t>
            </a:r>
            <a:r>
              <a:rPr lang="zh-CN" altLang="en-US" sz="2400" dirty="0">
                <a:solidFill>
                  <a:srgbClr val="FF0000"/>
                </a:solidFill>
                <a:latin typeface="微软雅黑"/>
                <a:ea typeface="微软雅黑"/>
                <a:cs typeface="微软雅黑"/>
              </a:rPr>
              <a:t>网络体系结构</a:t>
            </a:r>
            <a:r>
              <a:rPr lang="zh-CN" altLang="en-US" sz="2400" dirty="0">
                <a:solidFill>
                  <a:srgbClr val="1353A2"/>
                </a:solidFill>
                <a:latin typeface="微软雅黑"/>
                <a:ea typeface="微软雅黑"/>
                <a:cs typeface="微软雅黑"/>
              </a:rPr>
              <a:t>与</a:t>
            </a:r>
            <a:r>
              <a:rPr lang="zh-CN" altLang="en-US" sz="2400" dirty="0">
                <a:solidFill>
                  <a:srgbClr val="FF0000"/>
                </a:solidFill>
                <a:latin typeface="微软雅黑"/>
                <a:ea typeface="微软雅黑"/>
                <a:cs typeface="微软雅黑"/>
              </a:rPr>
              <a:t>网络协议国际化标准</a:t>
            </a:r>
            <a:r>
              <a:rPr lang="zh-CN" altLang="en-US" sz="2400" dirty="0">
                <a:solidFill>
                  <a:srgbClr val="1353A2"/>
                </a:solidFill>
                <a:latin typeface="微软雅黑"/>
                <a:ea typeface="微软雅黑"/>
                <a:cs typeface="微软雅黑"/>
              </a:rPr>
              <a:t>的建立与应用工作上。</a:t>
            </a:r>
          </a:p>
        </p:txBody>
      </p:sp>
    </p:spTree>
    <p:extLst>
      <p:ext uri="{BB962C8B-B14F-4D97-AF65-F5344CB8AC3E}">
        <p14:creationId xmlns:p14="http://schemas.microsoft.com/office/powerpoint/2010/main" val="7140838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3</a:t>
              </a:r>
              <a:r>
                <a:rPr lang="zh-CN" altLang="en-US" sz="3200" b="1" dirty="0">
                  <a:solidFill>
                    <a:schemeClr val="bg1"/>
                  </a:solidFill>
                </a:rPr>
                <a:t>、网络互联</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7" name="矩形 6"/>
          <p:cNvSpPr/>
          <p:nvPr/>
        </p:nvSpPr>
        <p:spPr>
          <a:xfrm>
            <a:off x="840784" y="2314449"/>
            <a:ext cx="10654407" cy="29715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FF0000"/>
                </a:solidFill>
                <a:latin typeface="微软雅黑"/>
                <a:ea typeface="微软雅黑"/>
                <a:cs typeface="微软雅黑"/>
              </a:rPr>
              <a:t>1977</a:t>
            </a:r>
            <a:r>
              <a:rPr lang="zh-CN" altLang="en-US" sz="2400" dirty="0">
                <a:solidFill>
                  <a:srgbClr val="FF0000"/>
                </a:solidFill>
                <a:latin typeface="微软雅黑"/>
                <a:ea typeface="微软雅黑"/>
                <a:cs typeface="微软雅黑"/>
              </a:rPr>
              <a:t>年，国家标准化组织</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International Standards Organization</a:t>
            </a:r>
            <a:r>
              <a:rPr lang="zh-CN" altLang="en-US" sz="2400" dirty="0">
                <a:solidFill>
                  <a:srgbClr val="1353A2"/>
                </a:solidFill>
                <a:latin typeface="微软雅黑"/>
                <a:ea typeface="微软雅黑"/>
                <a:cs typeface="微软雅黑"/>
              </a:rPr>
              <a:t>，</a:t>
            </a:r>
            <a:r>
              <a:rPr lang="en-US" altLang="zh-CN" sz="2400" dirty="0">
                <a:solidFill>
                  <a:srgbClr val="FF0000"/>
                </a:solidFill>
                <a:latin typeface="微软雅黑"/>
                <a:ea typeface="微软雅黑"/>
                <a:cs typeface="微软雅黑"/>
              </a:rPr>
              <a:t>ISO</a:t>
            </a:r>
            <a:r>
              <a:rPr lang="zh-CN" altLang="en-US" sz="2400" dirty="0">
                <a:solidFill>
                  <a:srgbClr val="1353A2"/>
                </a:solidFill>
                <a:latin typeface="微软雅黑"/>
                <a:ea typeface="微软雅黑"/>
                <a:cs typeface="微软雅黑"/>
              </a:rPr>
              <a:t>）以各计算机制造厂家的网络体系结构为基础，开始制定一系列标准。</a:t>
            </a:r>
            <a:endParaRPr lang="en-US" altLang="zh-CN" sz="2400" dirty="0">
              <a:solidFill>
                <a:srgbClr val="1353A2"/>
              </a:solidFill>
              <a:latin typeface="微软雅黑"/>
              <a:ea typeface="微软雅黑"/>
              <a:cs typeface="微软雅黑"/>
            </a:endParaRPr>
          </a:p>
          <a:p>
            <a:pPr indent="457200">
              <a:lnSpc>
                <a:spcPct val="140000"/>
              </a:lnSpc>
            </a:pPr>
            <a:r>
              <a:rPr lang="en-US" altLang="zh-CN" sz="2400" dirty="0">
                <a:solidFill>
                  <a:srgbClr val="FF0000"/>
                </a:solidFill>
                <a:latin typeface="微软雅黑"/>
                <a:ea typeface="微软雅黑"/>
                <a:cs typeface="微软雅黑"/>
              </a:rPr>
              <a:t>1984</a:t>
            </a:r>
            <a:r>
              <a:rPr lang="zh-CN" altLang="en-US" sz="2400" dirty="0">
                <a:solidFill>
                  <a:srgbClr val="FF0000"/>
                </a:solidFill>
                <a:latin typeface="微软雅黑"/>
                <a:ea typeface="微软雅黑"/>
                <a:cs typeface="微软雅黑"/>
              </a:rPr>
              <a:t>年，</a:t>
            </a:r>
            <a:r>
              <a:rPr lang="en-US" altLang="zh-CN" sz="2400" dirty="0">
                <a:solidFill>
                  <a:srgbClr val="FF0000"/>
                </a:solidFill>
                <a:latin typeface="微软雅黑"/>
                <a:ea typeface="微软雅黑"/>
                <a:cs typeface="微软雅黑"/>
              </a:rPr>
              <a:t>ISO</a:t>
            </a:r>
            <a:r>
              <a:rPr lang="zh-CN" altLang="en-US" sz="2400" dirty="0">
                <a:solidFill>
                  <a:srgbClr val="FF0000"/>
                </a:solidFill>
                <a:latin typeface="微软雅黑"/>
                <a:ea typeface="微软雅黑"/>
                <a:cs typeface="微软雅黑"/>
              </a:rPr>
              <a:t>发布了开放系统互联参考模型</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Open System Interconnection Peference Model</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OSI/RM</a:t>
            </a:r>
            <a:r>
              <a:rPr lang="zh-CN" altLang="en-US" sz="2400" dirty="0">
                <a:solidFill>
                  <a:srgbClr val="1353A2"/>
                </a:solidFill>
                <a:latin typeface="微软雅黑"/>
                <a:ea typeface="微软雅黑"/>
                <a:cs typeface="微软雅黑"/>
              </a:rPr>
              <a:t>，</a:t>
            </a:r>
            <a:r>
              <a:rPr lang="zh-CN" altLang="en-US" sz="2400" dirty="0">
                <a:solidFill>
                  <a:srgbClr val="FF0000"/>
                </a:solidFill>
                <a:latin typeface="微软雅黑"/>
                <a:ea typeface="微软雅黑"/>
                <a:cs typeface="微软雅黑"/>
              </a:rPr>
              <a:t>简称</a:t>
            </a:r>
            <a:r>
              <a:rPr lang="en-US" altLang="zh-CN" sz="2400" dirty="0">
                <a:solidFill>
                  <a:srgbClr val="FF0000"/>
                </a:solidFill>
                <a:latin typeface="微软雅黑"/>
                <a:ea typeface="微软雅黑"/>
                <a:cs typeface="微软雅黑"/>
              </a:rPr>
              <a:t>OSI</a:t>
            </a:r>
            <a:r>
              <a:rPr lang="zh-CN" altLang="en-US" sz="2400" dirty="0">
                <a:solidFill>
                  <a:srgbClr val="1353A2"/>
                </a:solidFill>
                <a:latin typeface="微软雅黑"/>
                <a:ea typeface="微软雅黑"/>
                <a:cs typeface="微软雅黑"/>
              </a:rPr>
              <a:t>）。</a:t>
            </a:r>
            <a:endParaRPr lang="en-US" altLang="zh-CN" sz="2400" dirty="0">
              <a:solidFill>
                <a:srgbClr val="1353A2"/>
              </a:solidFill>
              <a:latin typeface="微软雅黑"/>
              <a:ea typeface="微软雅黑"/>
              <a:cs typeface="微软雅黑"/>
            </a:endParaRPr>
          </a:p>
          <a:p>
            <a:pPr indent="457200">
              <a:lnSpc>
                <a:spcPct val="140000"/>
              </a:lnSpc>
            </a:pPr>
            <a:r>
              <a:rPr lang="en-US" altLang="zh-CN" sz="2400" dirty="0">
                <a:solidFill>
                  <a:srgbClr val="FF0000"/>
                </a:solidFill>
                <a:latin typeface="微软雅黑"/>
                <a:ea typeface="微软雅黑"/>
                <a:cs typeface="微软雅黑"/>
              </a:rPr>
              <a:t>OSI</a:t>
            </a:r>
            <a:r>
              <a:rPr lang="zh-CN" altLang="en-US" sz="2400" dirty="0">
                <a:solidFill>
                  <a:srgbClr val="FF0000"/>
                </a:solidFill>
                <a:latin typeface="微软雅黑"/>
                <a:ea typeface="微软雅黑"/>
                <a:cs typeface="微软雅黑"/>
              </a:rPr>
              <a:t>的目的在于方便不同厂家的计算机互联，它制定了可以互联的计算机系统间使用的通信协议。符合</a:t>
            </a:r>
            <a:r>
              <a:rPr lang="en-US" altLang="zh-CN" sz="2400" dirty="0">
                <a:solidFill>
                  <a:srgbClr val="FF0000"/>
                </a:solidFill>
                <a:latin typeface="微软雅黑"/>
                <a:ea typeface="微软雅黑"/>
                <a:cs typeface="微软雅黑"/>
              </a:rPr>
              <a:t>OSI</a:t>
            </a:r>
            <a:r>
              <a:rPr lang="zh-CN" altLang="en-US" sz="2400" dirty="0">
                <a:solidFill>
                  <a:srgbClr val="FF0000"/>
                </a:solidFill>
                <a:latin typeface="微软雅黑"/>
                <a:ea typeface="微软雅黑"/>
                <a:cs typeface="微软雅黑"/>
              </a:rPr>
              <a:t>标准的网络也被称为第三代计算机网络。</a:t>
            </a:r>
          </a:p>
        </p:txBody>
      </p:sp>
    </p:spTree>
    <p:extLst>
      <p:ext uri="{BB962C8B-B14F-4D97-AF65-F5344CB8AC3E}">
        <p14:creationId xmlns:p14="http://schemas.microsoft.com/office/powerpoint/2010/main" val="93598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3</a:t>
              </a:r>
              <a:r>
                <a:rPr lang="zh-CN" altLang="en-US" sz="3200" b="1" dirty="0">
                  <a:solidFill>
                    <a:schemeClr val="bg1"/>
                  </a:solidFill>
                </a:rPr>
                <a:t>、网络互联</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7" name="矩形 6"/>
          <p:cNvSpPr/>
          <p:nvPr/>
        </p:nvSpPr>
        <p:spPr>
          <a:xfrm>
            <a:off x="840784" y="2314450"/>
            <a:ext cx="10654407" cy="262080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1353A2"/>
                </a:solidFill>
                <a:latin typeface="微软雅黑"/>
                <a:ea typeface="微软雅黑"/>
                <a:cs typeface="微软雅黑"/>
              </a:rPr>
              <a:t>20</a:t>
            </a:r>
            <a:r>
              <a:rPr lang="zh-CN" altLang="en-US" sz="2400" dirty="0">
                <a:solidFill>
                  <a:srgbClr val="1353A2"/>
                </a:solidFill>
                <a:latin typeface="微软雅黑"/>
                <a:ea typeface="微软雅黑"/>
                <a:cs typeface="微软雅黑"/>
              </a:rPr>
              <a:t>世纪</a:t>
            </a:r>
            <a:r>
              <a:rPr lang="en-US" altLang="zh-CN" sz="2400" dirty="0">
                <a:solidFill>
                  <a:srgbClr val="1353A2"/>
                </a:solidFill>
                <a:latin typeface="微软雅黑"/>
                <a:ea typeface="微软雅黑"/>
                <a:cs typeface="微软雅黑"/>
              </a:rPr>
              <a:t>80</a:t>
            </a:r>
            <a:r>
              <a:rPr lang="zh-CN" altLang="en-US" sz="2400" dirty="0">
                <a:solidFill>
                  <a:srgbClr val="1353A2"/>
                </a:solidFill>
                <a:latin typeface="微软雅黑"/>
                <a:ea typeface="微软雅黑"/>
                <a:cs typeface="微软雅黑"/>
              </a:rPr>
              <a:t>年代，</a:t>
            </a:r>
            <a:r>
              <a:rPr lang="zh-CN" altLang="en-US" sz="2400" dirty="0">
                <a:solidFill>
                  <a:srgbClr val="FF0000"/>
                </a:solidFill>
                <a:latin typeface="微软雅黑"/>
                <a:ea typeface="微软雅黑"/>
                <a:cs typeface="微软雅黑"/>
              </a:rPr>
              <a:t>个人计算机</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Person Computer</a:t>
            </a:r>
            <a:r>
              <a:rPr lang="zh-CN" altLang="en-US" sz="2400" dirty="0">
                <a:solidFill>
                  <a:srgbClr val="1353A2"/>
                </a:solidFill>
                <a:latin typeface="微软雅黑"/>
                <a:ea typeface="微软雅黑"/>
                <a:cs typeface="微软雅黑"/>
              </a:rPr>
              <a:t>，简称</a:t>
            </a:r>
            <a:r>
              <a:rPr lang="en-US" altLang="zh-CN" sz="2400" dirty="0">
                <a:solidFill>
                  <a:srgbClr val="1353A2"/>
                </a:solidFill>
                <a:latin typeface="微软雅黑"/>
                <a:ea typeface="微软雅黑"/>
                <a:cs typeface="微软雅黑"/>
              </a:rPr>
              <a:t>PC</a:t>
            </a:r>
            <a:r>
              <a:rPr lang="zh-CN" altLang="en-US" sz="2400" dirty="0">
                <a:solidFill>
                  <a:srgbClr val="1353A2"/>
                </a:solidFill>
                <a:latin typeface="微软雅黑"/>
                <a:ea typeface="微软雅黑"/>
                <a:cs typeface="微软雅黑"/>
              </a:rPr>
              <a:t>）得到了极大发展，计算机逐渐被应用于办公室与家庭环境。办公室与家庭环境无需使用远程公共数据网，</a:t>
            </a:r>
            <a:r>
              <a:rPr lang="zh-CN" altLang="en-US" sz="2400" dirty="0">
                <a:solidFill>
                  <a:srgbClr val="FF0000"/>
                </a:solidFill>
                <a:latin typeface="微软雅黑"/>
                <a:ea typeface="微软雅黑"/>
                <a:cs typeface="微软雅黑"/>
              </a:rPr>
              <a:t>局域网技术</a:t>
            </a:r>
            <a:r>
              <a:rPr lang="zh-CN" altLang="en-US" sz="2400" dirty="0">
                <a:solidFill>
                  <a:srgbClr val="1353A2"/>
                </a:solidFill>
                <a:latin typeface="微软雅黑"/>
                <a:ea typeface="微软雅黑"/>
                <a:cs typeface="微软雅黑"/>
              </a:rPr>
              <a:t>也开始被普遍应用。</a:t>
            </a:r>
            <a:r>
              <a:rPr lang="en-US" altLang="zh-CN" sz="2400" dirty="0">
                <a:solidFill>
                  <a:srgbClr val="FF0000"/>
                </a:solidFill>
                <a:latin typeface="微软雅黑"/>
                <a:ea typeface="微软雅黑"/>
                <a:cs typeface="微软雅黑"/>
              </a:rPr>
              <a:t>1980</a:t>
            </a:r>
            <a:r>
              <a:rPr lang="zh-CN" altLang="en-US" sz="2400" dirty="0">
                <a:solidFill>
                  <a:srgbClr val="FF0000"/>
                </a:solidFill>
                <a:latin typeface="微软雅黑"/>
                <a:ea typeface="微软雅黑"/>
                <a:cs typeface="微软雅黑"/>
              </a:rPr>
              <a:t>年</a:t>
            </a:r>
            <a:r>
              <a:rPr lang="en-US" altLang="zh-CN" sz="2400" dirty="0">
                <a:solidFill>
                  <a:srgbClr val="FF0000"/>
                </a:solidFill>
                <a:latin typeface="微软雅黑"/>
                <a:ea typeface="微软雅黑"/>
                <a:cs typeface="微软雅黑"/>
              </a:rPr>
              <a:t>2</a:t>
            </a:r>
            <a:r>
              <a:rPr lang="zh-CN" altLang="en-US" sz="2400" dirty="0">
                <a:solidFill>
                  <a:srgbClr val="FF0000"/>
                </a:solidFill>
                <a:latin typeface="微软雅黑"/>
                <a:ea typeface="微软雅黑"/>
                <a:cs typeface="微软雅黑"/>
              </a:rPr>
              <a:t>月，局域网标准</a:t>
            </a:r>
            <a:r>
              <a:rPr lang="en-US" altLang="zh-CN" sz="2400" dirty="0">
                <a:solidFill>
                  <a:srgbClr val="FF0000"/>
                </a:solidFill>
                <a:latin typeface="微软雅黑"/>
                <a:ea typeface="微软雅黑"/>
                <a:cs typeface="微软雅黑"/>
              </a:rPr>
              <a:t>IEEE 802</a:t>
            </a:r>
            <a:r>
              <a:rPr lang="zh-CN" altLang="en-US" sz="2400" dirty="0">
                <a:solidFill>
                  <a:srgbClr val="FF0000"/>
                </a:solidFill>
                <a:latin typeface="微软雅黑"/>
                <a:ea typeface="微软雅黑"/>
                <a:cs typeface="微软雅黑"/>
              </a:rPr>
              <a:t>发布。</a:t>
            </a:r>
            <a:r>
              <a:rPr lang="zh-CN" altLang="en-US" sz="2400" dirty="0">
                <a:solidFill>
                  <a:srgbClr val="1353A2"/>
                </a:solidFill>
                <a:latin typeface="微软雅黑"/>
                <a:ea typeface="微软雅黑"/>
                <a:cs typeface="微软雅黑"/>
              </a:rPr>
              <a:t>局域网产生初期标准已制定，各成熟计算机网络厂商均按照标准制造设备，极大地促进了局域网的发展。</a:t>
            </a:r>
          </a:p>
        </p:txBody>
      </p:sp>
    </p:spTree>
    <p:extLst>
      <p:ext uri="{BB962C8B-B14F-4D97-AF65-F5344CB8AC3E}">
        <p14:creationId xmlns:p14="http://schemas.microsoft.com/office/powerpoint/2010/main" val="350661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3</a:t>
              </a:r>
              <a:r>
                <a:rPr lang="zh-CN" altLang="en-US" sz="3200" b="1" dirty="0">
                  <a:solidFill>
                    <a:schemeClr val="bg1"/>
                  </a:solidFill>
                </a:rPr>
                <a:t>、网络互联</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7" name="矩形 6"/>
          <p:cNvSpPr/>
          <p:nvPr/>
        </p:nvSpPr>
        <p:spPr>
          <a:xfrm>
            <a:off x="840784" y="2625305"/>
            <a:ext cx="6509833" cy="203437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1353A2"/>
                </a:solidFill>
                <a:latin typeface="微软雅黑"/>
                <a:ea typeface="微软雅黑"/>
                <a:cs typeface="微软雅黑"/>
              </a:rPr>
              <a:t>在网络互联阶段，网络中的结点不再是具体的设备，而是一个网络，此时的计算机网络更像是一个由网络组成的网络，如图所示。</a:t>
            </a:r>
          </a:p>
        </p:txBody>
      </p:sp>
      <p:pic>
        <p:nvPicPr>
          <p:cNvPr id="8" name="图片 7"/>
          <p:cNvPicPr/>
          <p:nvPr/>
        </p:nvPicPr>
        <p:blipFill>
          <a:blip r:embed="rId3"/>
          <a:stretch>
            <a:fillRect/>
          </a:stretch>
        </p:blipFill>
        <p:spPr>
          <a:xfrm>
            <a:off x="7350617" y="2740058"/>
            <a:ext cx="4076834" cy="3064329"/>
          </a:xfrm>
          <a:prstGeom prst="rect">
            <a:avLst/>
          </a:prstGeom>
        </p:spPr>
      </p:pic>
      <p:sp>
        <p:nvSpPr>
          <p:cNvPr id="6" name="矩形 5"/>
          <p:cNvSpPr/>
          <p:nvPr/>
        </p:nvSpPr>
        <p:spPr>
          <a:xfrm>
            <a:off x="840784" y="4733966"/>
            <a:ext cx="6096000" cy="107042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zh-CN" sz="2400" dirty="0">
                <a:solidFill>
                  <a:srgbClr val="FF0000"/>
                </a:solidFill>
                <a:latin typeface="微软雅黑"/>
                <a:ea typeface="微软雅黑"/>
                <a:cs typeface="微软雅黑"/>
              </a:rPr>
              <a:t>由多个网络互相连接形成的更大的网络称为互联网（</a:t>
            </a:r>
            <a:r>
              <a:rPr lang="en-US" altLang="zh-CN" sz="2400" dirty="0">
                <a:solidFill>
                  <a:srgbClr val="FF0000"/>
                </a:solidFill>
                <a:latin typeface="微软雅黑"/>
                <a:ea typeface="微软雅黑"/>
                <a:cs typeface="微软雅黑"/>
              </a:rPr>
              <a:t>internet</a:t>
            </a:r>
            <a:r>
              <a:rPr lang="zh-CN" altLang="zh-CN" sz="2400" dirty="0">
                <a:solidFill>
                  <a:srgbClr val="FF0000"/>
                </a:solidFill>
                <a:latin typeface="微软雅黑"/>
                <a:ea typeface="微软雅黑"/>
                <a:cs typeface="微软雅黑"/>
              </a:rPr>
              <a:t>）。</a:t>
            </a:r>
            <a:endParaRPr lang="zh-CN" altLang="en-US" sz="2400" dirty="0">
              <a:solidFill>
                <a:srgbClr val="FF0000"/>
              </a:solidFill>
              <a:latin typeface="微软雅黑"/>
              <a:ea typeface="微软雅黑"/>
              <a:cs typeface="微软雅黑"/>
            </a:endParaRPr>
          </a:p>
        </p:txBody>
      </p:sp>
    </p:spTree>
    <p:extLst>
      <p:ext uri="{BB962C8B-B14F-4D97-AF65-F5344CB8AC3E}">
        <p14:creationId xmlns:p14="http://schemas.microsoft.com/office/powerpoint/2010/main" val="36470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、信息高速公路</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7" name="矩形 6"/>
          <p:cNvSpPr/>
          <p:nvPr/>
        </p:nvSpPr>
        <p:spPr>
          <a:xfrm>
            <a:off x="5536504" y="2850522"/>
            <a:ext cx="5958688" cy="23201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1353A2"/>
                </a:solidFill>
                <a:latin typeface="微软雅黑"/>
                <a:ea typeface="微软雅黑"/>
                <a:cs typeface="微软雅黑"/>
              </a:rPr>
              <a:t>20</a:t>
            </a:r>
            <a:r>
              <a:rPr lang="zh-CN" altLang="en-US" sz="2400" dirty="0">
                <a:solidFill>
                  <a:srgbClr val="1353A2"/>
                </a:solidFill>
                <a:latin typeface="微软雅黑"/>
                <a:ea typeface="微软雅黑"/>
                <a:cs typeface="微软雅黑"/>
              </a:rPr>
              <a:t>世纪</a:t>
            </a:r>
            <a:r>
              <a:rPr lang="en-US" altLang="zh-CN" sz="2400" dirty="0">
                <a:solidFill>
                  <a:srgbClr val="1353A2"/>
                </a:solidFill>
                <a:latin typeface="微软雅黑"/>
                <a:ea typeface="微软雅黑"/>
                <a:cs typeface="微软雅黑"/>
              </a:rPr>
              <a:t>90</a:t>
            </a:r>
            <a:r>
              <a:rPr lang="zh-CN" altLang="en-US" sz="2400" dirty="0">
                <a:solidFill>
                  <a:srgbClr val="1353A2"/>
                </a:solidFill>
                <a:latin typeface="微软雅黑"/>
                <a:ea typeface="微软雅黑"/>
                <a:cs typeface="微软雅黑"/>
              </a:rPr>
              <a:t>年代，计算机网络进入第四阶段，该阶段的特点是：</a:t>
            </a:r>
            <a:r>
              <a:rPr lang="zh-CN" altLang="en-US" sz="2400" dirty="0">
                <a:solidFill>
                  <a:srgbClr val="FF0000"/>
                </a:solidFill>
                <a:latin typeface="微软雅黑"/>
                <a:ea typeface="微软雅黑"/>
                <a:cs typeface="微软雅黑"/>
              </a:rPr>
              <a:t>高速</a:t>
            </a:r>
            <a:r>
              <a:rPr lang="zh-CN" altLang="en-US" sz="2400" dirty="0">
                <a:solidFill>
                  <a:srgbClr val="1353A2"/>
                </a:solidFill>
                <a:latin typeface="微软雅黑"/>
                <a:ea typeface="微软雅黑"/>
                <a:cs typeface="微软雅黑"/>
              </a:rPr>
              <a:t>、</a:t>
            </a:r>
            <a:r>
              <a:rPr lang="zh-CN" altLang="en-US" sz="2400" dirty="0">
                <a:solidFill>
                  <a:srgbClr val="FF0000"/>
                </a:solidFill>
                <a:latin typeface="微软雅黑"/>
                <a:ea typeface="微软雅黑"/>
                <a:cs typeface="微软雅黑"/>
              </a:rPr>
              <a:t>多业务</a:t>
            </a:r>
            <a:r>
              <a:rPr lang="zh-CN" altLang="en-US" sz="2400" dirty="0">
                <a:solidFill>
                  <a:srgbClr val="1353A2"/>
                </a:solidFill>
                <a:latin typeface="微软雅黑"/>
                <a:ea typeface="微软雅黑"/>
                <a:cs typeface="微软雅黑"/>
              </a:rPr>
              <a:t>、</a:t>
            </a:r>
            <a:r>
              <a:rPr lang="zh-CN" altLang="en-US" sz="2400" dirty="0">
                <a:solidFill>
                  <a:srgbClr val="FF0000"/>
                </a:solidFill>
                <a:latin typeface="微软雅黑"/>
                <a:ea typeface="微软雅黑"/>
                <a:cs typeface="微软雅黑"/>
              </a:rPr>
              <a:t>大数据量</a:t>
            </a:r>
            <a:r>
              <a:rPr lang="zh-CN" altLang="en-US" sz="2400" dirty="0">
                <a:solidFill>
                  <a:srgbClr val="1353A2"/>
                </a:solidFill>
                <a:latin typeface="微软雅黑"/>
                <a:ea typeface="微软雅黑"/>
                <a:cs typeface="微软雅黑"/>
              </a:rPr>
              <a:t>。</a:t>
            </a:r>
          </a:p>
        </p:txBody>
      </p:sp>
      <p:pic>
        <p:nvPicPr>
          <p:cNvPr id="31746" name="Picture 2" descr="http://img3.123.com.cn/img/1607/6360507325831215458383643_w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84" y="2724737"/>
            <a:ext cx="428625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470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、计算机</a:t>
              </a:r>
              <a:r>
                <a:rPr lang="en-US" altLang="zh-CN" sz="3200" b="1" dirty="0">
                  <a:solidFill>
                    <a:schemeClr val="bg1"/>
                  </a:solidFill>
                </a:rPr>
                <a:t>-</a:t>
              </a:r>
              <a:r>
                <a:rPr lang="zh-CN" altLang="en-US" sz="3200" b="1" dirty="0">
                  <a:solidFill>
                    <a:schemeClr val="bg1"/>
                  </a:solidFill>
                </a:rPr>
                <a:t>计算机网络</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6" name="矩形 5"/>
          <p:cNvSpPr/>
          <p:nvPr/>
        </p:nvSpPr>
        <p:spPr>
          <a:xfrm>
            <a:off x="840784" y="2303747"/>
            <a:ext cx="4019996" cy="2104550"/>
          </a:xfrm>
          <a:prstGeom prst="rect">
            <a:avLst/>
          </a:prstGeom>
          <a:ln>
            <a:solidFill>
              <a:srgbClr val="0070C0"/>
            </a:solidFill>
            <a:prstDash val="lgDash"/>
          </a:ln>
        </p:spPr>
        <p:txBody>
          <a:bodyPr wrap="square">
            <a:spAutoFit/>
          </a:bodyPr>
          <a:lstStyle/>
          <a:p>
            <a:pPr indent="457200">
              <a:lnSpc>
                <a:spcPct val="140000"/>
              </a:lnSpc>
            </a:pPr>
            <a:r>
              <a:rPr lang="en-US" altLang="zh-CN" sz="2400" dirty="0">
                <a:solidFill>
                  <a:srgbClr val="1353A2"/>
                </a:solidFill>
                <a:latin typeface="微软雅黑"/>
                <a:ea typeface="微软雅黑"/>
                <a:cs typeface="微软雅黑"/>
              </a:rPr>
              <a:t>1985</a:t>
            </a:r>
            <a:r>
              <a:rPr lang="zh-CN" altLang="en-US" sz="2400" dirty="0">
                <a:solidFill>
                  <a:srgbClr val="1353A2"/>
                </a:solidFill>
                <a:latin typeface="微软雅黑"/>
                <a:ea typeface="微软雅黑"/>
                <a:cs typeface="微软雅黑"/>
              </a:rPr>
              <a:t>年，美国国家科学基金会（</a:t>
            </a:r>
            <a:r>
              <a:rPr lang="en-US" altLang="zh-CN" sz="2400" dirty="0">
                <a:solidFill>
                  <a:srgbClr val="1353A2"/>
                </a:solidFill>
                <a:latin typeface="微软雅黑"/>
                <a:ea typeface="微软雅黑"/>
                <a:cs typeface="微软雅黑"/>
              </a:rPr>
              <a:t>National Science Foundation</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NSF</a:t>
            </a:r>
            <a:r>
              <a:rPr lang="zh-CN" altLang="en-US" sz="2400" dirty="0">
                <a:solidFill>
                  <a:srgbClr val="1353A2"/>
                </a:solidFill>
                <a:latin typeface="微软雅黑"/>
                <a:ea typeface="微软雅黑"/>
                <a:cs typeface="微软雅黑"/>
              </a:rPr>
              <a:t>）开始建立计算机网络</a:t>
            </a:r>
            <a:r>
              <a:rPr lang="en-US" altLang="zh-CN" sz="2400" dirty="0">
                <a:solidFill>
                  <a:srgbClr val="FF0000"/>
                </a:solidFill>
                <a:latin typeface="微软雅黑"/>
                <a:ea typeface="微软雅黑"/>
                <a:cs typeface="微软雅黑"/>
              </a:rPr>
              <a:t>NSFNET</a:t>
            </a:r>
            <a:r>
              <a:rPr lang="zh-CN" altLang="en-US" sz="2400" dirty="0">
                <a:solidFill>
                  <a:srgbClr val="1353A2"/>
                </a:solidFill>
                <a:latin typeface="微软雅黑"/>
                <a:ea typeface="微软雅黑"/>
                <a:cs typeface="微软雅黑"/>
              </a:rPr>
              <a:t>。</a:t>
            </a:r>
            <a:endParaRPr lang="en-US" altLang="zh-CN" sz="2400" dirty="0">
              <a:solidFill>
                <a:srgbClr val="1353A2"/>
              </a:solidFill>
              <a:latin typeface="微软雅黑"/>
              <a:ea typeface="微软雅黑"/>
              <a:cs typeface="微软雅黑"/>
            </a:endParaRPr>
          </a:p>
        </p:txBody>
      </p:sp>
      <p:grpSp>
        <p:nvGrpSpPr>
          <p:cNvPr id="50" name="组合 49"/>
          <p:cNvGrpSpPr/>
          <p:nvPr/>
        </p:nvGrpSpPr>
        <p:grpSpPr>
          <a:xfrm>
            <a:off x="4860780" y="2303747"/>
            <a:ext cx="6634413" cy="2104550"/>
            <a:chOff x="4860780" y="2303747"/>
            <a:chExt cx="6634413" cy="2104550"/>
          </a:xfrm>
        </p:grpSpPr>
        <p:sp>
          <p:nvSpPr>
            <p:cNvPr id="34" name="矩形 33"/>
            <p:cNvSpPr/>
            <p:nvPr/>
          </p:nvSpPr>
          <p:spPr>
            <a:xfrm>
              <a:off x="5162519" y="2303747"/>
              <a:ext cx="6332674" cy="2104550"/>
            </a:xfrm>
            <a:prstGeom prst="rect">
              <a:avLst/>
            </a:prstGeom>
            <a:ln>
              <a:solidFill>
                <a:srgbClr val="0070C0"/>
              </a:solidFill>
              <a:prstDash val="lgDash"/>
            </a:ln>
          </p:spPr>
          <p:txBody>
            <a:bodyPr wrap="square">
              <a:spAutoFit/>
            </a:bodyPr>
            <a:lstStyle/>
            <a:p>
              <a:pPr indent="457200">
                <a:lnSpc>
                  <a:spcPct val="140000"/>
                </a:lnSpc>
              </a:pPr>
              <a:r>
                <a:rPr lang="en-US" altLang="zh-CN" sz="2400" dirty="0">
                  <a:solidFill>
                    <a:srgbClr val="1353A2"/>
                  </a:solidFill>
                  <a:latin typeface="微软雅黑"/>
                  <a:ea typeface="微软雅黑"/>
                  <a:cs typeface="微软雅黑"/>
                </a:rPr>
                <a:t>1989</a:t>
              </a:r>
              <a:r>
                <a:rPr lang="zh-CN" altLang="en-US" sz="2400" dirty="0">
                  <a:solidFill>
                    <a:srgbClr val="1353A2"/>
                  </a:solidFill>
                  <a:latin typeface="微软雅黑"/>
                  <a:ea typeface="微软雅黑"/>
                  <a:cs typeface="微软雅黑"/>
                </a:rPr>
                <a:t>年，</a:t>
              </a:r>
              <a:r>
                <a:rPr lang="en-US" altLang="zh-CN" sz="2400" dirty="0">
                  <a:solidFill>
                    <a:srgbClr val="1353A2"/>
                  </a:solidFill>
                  <a:latin typeface="微软雅黑"/>
                  <a:ea typeface="微软雅黑"/>
                  <a:cs typeface="微软雅黑"/>
                </a:rPr>
                <a:t>MILNET</a:t>
              </a:r>
              <a:r>
                <a:rPr lang="zh-CN" altLang="en-US" sz="2400" dirty="0">
                  <a:solidFill>
                    <a:srgbClr val="1353A2"/>
                  </a:solidFill>
                  <a:latin typeface="微软雅黑"/>
                  <a:ea typeface="微软雅黑"/>
                  <a:cs typeface="微软雅黑"/>
                </a:rPr>
                <a:t>与</a:t>
              </a:r>
              <a:r>
                <a:rPr lang="en-US" altLang="zh-CN" sz="2400" dirty="0">
                  <a:solidFill>
                    <a:srgbClr val="1353A2"/>
                  </a:solidFill>
                  <a:latin typeface="微软雅黑"/>
                  <a:ea typeface="微软雅黑"/>
                  <a:cs typeface="微软雅黑"/>
                </a:rPr>
                <a:t>NSFNET</a:t>
              </a:r>
              <a:r>
                <a:rPr lang="zh-CN" altLang="en-US" sz="2400" dirty="0">
                  <a:solidFill>
                    <a:srgbClr val="1353A2"/>
                  </a:solidFill>
                  <a:latin typeface="微软雅黑"/>
                  <a:ea typeface="微软雅黑"/>
                  <a:cs typeface="微软雅黑"/>
                </a:rPr>
                <a:t>连接，开始采用</a:t>
              </a:r>
              <a:r>
                <a:rPr lang="en-US" altLang="zh-CN" sz="2400" dirty="0">
                  <a:solidFill>
                    <a:srgbClr val="FF0000"/>
                  </a:solidFill>
                  <a:latin typeface="微软雅黑"/>
                  <a:ea typeface="微软雅黑"/>
                  <a:cs typeface="微软雅黑"/>
                </a:rPr>
                <a:t>Internet</a:t>
              </a:r>
              <a:r>
                <a:rPr lang="zh-CN" altLang="en-US" sz="2400" dirty="0">
                  <a:solidFill>
                    <a:srgbClr val="1353A2"/>
                  </a:solidFill>
                  <a:latin typeface="微软雅黑"/>
                  <a:ea typeface="微软雅黑"/>
                  <a:cs typeface="微软雅黑"/>
                </a:rPr>
                <a:t>这个名称，之后其他部门的计算机网络相继并入</a:t>
              </a:r>
              <a:r>
                <a:rPr lang="en-US" altLang="zh-CN" sz="2400" dirty="0">
                  <a:solidFill>
                    <a:srgbClr val="1353A2"/>
                  </a:solidFill>
                  <a:latin typeface="微软雅黑"/>
                  <a:ea typeface="微软雅黑"/>
                  <a:cs typeface="微软雅黑"/>
                </a:rPr>
                <a:t>Internet</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APRANET</a:t>
              </a:r>
              <a:r>
                <a:rPr lang="zh-CN" altLang="en-US" sz="2400" dirty="0">
                  <a:solidFill>
                    <a:srgbClr val="1353A2"/>
                  </a:solidFill>
                  <a:latin typeface="微软雅黑"/>
                  <a:ea typeface="微软雅黑"/>
                  <a:cs typeface="微软雅黑"/>
                </a:rPr>
                <a:t>宣告解散。</a:t>
              </a:r>
              <a:endParaRPr lang="en-US" altLang="zh-CN" sz="2400" dirty="0">
                <a:solidFill>
                  <a:srgbClr val="1353A2"/>
                </a:solidFill>
                <a:latin typeface="微软雅黑"/>
                <a:ea typeface="微软雅黑"/>
                <a:cs typeface="微软雅黑"/>
              </a:endParaRPr>
            </a:p>
          </p:txBody>
        </p:sp>
        <p:sp>
          <p:nvSpPr>
            <p:cNvPr id="48" name="右箭头 47"/>
            <p:cNvSpPr/>
            <p:nvPr/>
          </p:nvSpPr>
          <p:spPr>
            <a:xfrm flipV="1">
              <a:off x="4860780" y="2642992"/>
              <a:ext cx="301739" cy="26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840782" y="4427094"/>
            <a:ext cx="10654409" cy="1962933"/>
            <a:chOff x="840782" y="4427094"/>
            <a:chExt cx="10654409" cy="1962933"/>
          </a:xfrm>
        </p:grpSpPr>
        <p:sp>
          <p:nvSpPr>
            <p:cNvPr id="49" name="下箭头 48"/>
            <p:cNvSpPr/>
            <p:nvPr/>
          </p:nvSpPr>
          <p:spPr>
            <a:xfrm>
              <a:off x="8123127" y="4427094"/>
              <a:ext cx="263047" cy="2943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40782" y="4746500"/>
              <a:ext cx="10654409" cy="1643527"/>
            </a:xfrm>
            <a:prstGeom prst="rect">
              <a:avLst/>
            </a:prstGeom>
            <a:ln>
              <a:solidFill>
                <a:srgbClr val="0070C0"/>
              </a:solidFill>
              <a:prstDash val="lgDash"/>
            </a:ln>
          </p:spPr>
          <p:txBody>
            <a:bodyPr wrap="square">
              <a:spAutoFit/>
            </a:bodyPr>
            <a:lstStyle/>
            <a:p>
              <a:pPr indent="457200">
                <a:lnSpc>
                  <a:spcPct val="140000"/>
                </a:lnSpc>
              </a:pPr>
              <a:r>
                <a:rPr lang="en-US" altLang="zh-CN" sz="2400" dirty="0">
                  <a:solidFill>
                    <a:srgbClr val="FF0000"/>
                  </a:solidFill>
                  <a:latin typeface="微软雅黑"/>
                  <a:ea typeface="微软雅黑"/>
                  <a:cs typeface="微软雅黑"/>
                </a:rPr>
                <a:t>Internet</a:t>
              </a:r>
              <a:r>
                <a:rPr lang="zh-CN" altLang="zh-CN" sz="2400" dirty="0">
                  <a:solidFill>
                    <a:srgbClr val="FF0000"/>
                  </a:solidFill>
                  <a:latin typeface="微软雅黑"/>
                  <a:ea typeface="微软雅黑"/>
                  <a:cs typeface="微软雅黑"/>
                </a:rPr>
                <a:t>是一个由路由器实现多个广域网和局域网互联的大型国际网，它是世界性的信息网络，</a:t>
              </a:r>
              <a:r>
                <a:rPr lang="zh-CN" altLang="zh-CN" sz="2400" dirty="0">
                  <a:solidFill>
                    <a:srgbClr val="1353A2"/>
                  </a:solidFill>
                  <a:latin typeface="微软雅黑"/>
                  <a:ea typeface="微软雅黑"/>
                  <a:cs typeface="微软雅黑"/>
                </a:rPr>
                <a:t>且在全球的经济、文化、科研、教育以及人类生活等之中发挥着越来越重要的作用</a:t>
              </a:r>
              <a:r>
                <a:rPr lang="zh-CN" altLang="en-US" sz="2400" dirty="0">
                  <a:solidFill>
                    <a:srgbClr val="1353A2"/>
                  </a:solidFill>
                  <a:latin typeface="微软雅黑"/>
                  <a:ea typeface="微软雅黑"/>
                  <a:cs typeface="微软雅黑"/>
                </a:rPr>
                <a:t>。</a:t>
              </a:r>
            </a:p>
          </p:txBody>
        </p:sp>
      </p:grpSp>
    </p:spTree>
    <p:extLst>
      <p:ext uri="{BB962C8B-B14F-4D97-AF65-F5344CB8AC3E}">
        <p14:creationId xmlns:p14="http://schemas.microsoft.com/office/powerpoint/2010/main" val="269695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1.1.2</a:t>
            </a:r>
            <a:r>
              <a:rPr lang="zh-CN" altLang="en-US" sz="3200" kern="1200" dirty="0">
                <a:solidFill>
                  <a:srgbClr val="1353A2"/>
                </a:solidFill>
                <a:latin typeface="微软雅黑" pitchFamily="34" charset="-122"/>
                <a:ea typeface="微软雅黑" pitchFamily="34" charset="-122"/>
                <a:cs typeface="+mn-cs"/>
              </a:rPr>
              <a:t>计算机网络的类型</a:t>
            </a:r>
          </a:p>
        </p:txBody>
      </p:sp>
      <p:sp>
        <p:nvSpPr>
          <p:cNvPr id="2" name="矩形 1"/>
          <p:cNvSpPr/>
          <p:nvPr/>
        </p:nvSpPr>
        <p:spPr>
          <a:xfrm>
            <a:off x="605425" y="1213009"/>
            <a:ext cx="10981150" cy="23083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FF0000"/>
                </a:solidFill>
                <a:latin typeface="微软雅黑" pitchFamily="34" charset="-122"/>
                <a:ea typeface="微软雅黑" pitchFamily="34" charset="-122"/>
              </a:rPr>
              <a:t>根据计算机网络覆盖的地理范围</a:t>
            </a:r>
            <a:r>
              <a:rPr lang="zh-CN" altLang="en-US" sz="2400" dirty="0">
                <a:solidFill>
                  <a:schemeClr val="bg1">
                    <a:lumMod val="50000"/>
                  </a:schemeClr>
                </a:solidFill>
                <a:latin typeface="微软雅黑" pitchFamily="34" charset="-122"/>
                <a:ea typeface="微软雅黑" pitchFamily="34" charset="-122"/>
              </a:rPr>
              <a:t>，可将其划分为如下类型：</a:t>
            </a:r>
            <a:endParaRPr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FF0000"/>
                </a:solidFill>
                <a:latin typeface="微软雅黑" pitchFamily="34" charset="-122"/>
                <a:ea typeface="微软雅黑" pitchFamily="34" charset="-122"/>
              </a:rPr>
              <a:t>局域网（</a:t>
            </a:r>
            <a:r>
              <a:rPr lang="en-US" altLang="zh-CN" sz="2400" dirty="0">
                <a:solidFill>
                  <a:srgbClr val="FF0000"/>
                </a:solidFill>
                <a:latin typeface="微软雅黑" pitchFamily="34" charset="-122"/>
                <a:ea typeface="微软雅黑" pitchFamily="34" charset="-122"/>
              </a:rPr>
              <a:t>Local Area Network</a:t>
            </a:r>
            <a:r>
              <a:rPr lang="zh-CN" altLang="en-US" sz="2400" dirty="0">
                <a:solidFill>
                  <a:srgbClr val="FF0000"/>
                </a:solidFill>
                <a:latin typeface="微软雅黑" pitchFamily="34" charset="-122"/>
                <a:ea typeface="微软雅黑" pitchFamily="34" charset="-122"/>
              </a:rPr>
              <a:t>，</a:t>
            </a:r>
            <a:r>
              <a:rPr lang="en-US" altLang="zh-CN" sz="2400" dirty="0">
                <a:solidFill>
                  <a:srgbClr val="FF0000"/>
                </a:solidFill>
                <a:latin typeface="微软雅黑" pitchFamily="34" charset="-122"/>
                <a:ea typeface="微软雅黑" pitchFamily="34" charset="-122"/>
              </a:rPr>
              <a:t>LAN</a:t>
            </a:r>
            <a:r>
              <a:rPr lang="zh-CN" altLang="en-US" sz="2400" dirty="0">
                <a:solidFill>
                  <a:srgbClr val="FF0000"/>
                </a:solidFill>
                <a:latin typeface="微软雅黑" pitchFamily="34" charset="-122"/>
                <a:ea typeface="微软雅黑" pitchFamily="34" charset="-122"/>
              </a:rPr>
              <a:t>）</a:t>
            </a:r>
            <a:endParaRPr lang="en-US" altLang="zh-CN" sz="2400" dirty="0">
              <a:solidFill>
                <a:srgbClr val="FF0000"/>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FF0000"/>
                </a:solidFill>
                <a:latin typeface="微软雅黑" pitchFamily="34" charset="-122"/>
                <a:ea typeface="微软雅黑" pitchFamily="34" charset="-122"/>
              </a:rPr>
              <a:t>城域网（</a:t>
            </a:r>
            <a:r>
              <a:rPr lang="en-US" altLang="zh-CN" sz="2400" dirty="0">
                <a:solidFill>
                  <a:srgbClr val="FF0000"/>
                </a:solidFill>
                <a:latin typeface="微软雅黑" pitchFamily="34" charset="-122"/>
                <a:ea typeface="微软雅黑" pitchFamily="34" charset="-122"/>
              </a:rPr>
              <a:t>Metropolitan Area Network</a:t>
            </a:r>
            <a:r>
              <a:rPr lang="zh-CN" altLang="en-US" sz="2400" dirty="0">
                <a:solidFill>
                  <a:srgbClr val="FF0000"/>
                </a:solidFill>
                <a:latin typeface="微软雅黑" pitchFamily="34" charset="-122"/>
                <a:ea typeface="微软雅黑" pitchFamily="34" charset="-122"/>
              </a:rPr>
              <a:t>，</a:t>
            </a:r>
            <a:r>
              <a:rPr lang="en-US" altLang="zh-CN" sz="2400" dirty="0">
                <a:solidFill>
                  <a:srgbClr val="FF0000"/>
                </a:solidFill>
                <a:latin typeface="微软雅黑" pitchFamily="34" charset="-122"/>
                <a:ea typeface="微软雅黑" pitchFamily="34" charset="-122"/>
              </a:rPr>
              <a:t>MAN</a:t>
            </a:r>
            <a:r>
              <a:rPr lang="zh-CN" altLang="en-US" sz="2400" dirty="0">
                <a:solidFill>
                  <a:srgbClr val="FF0000"/>
                </a:solidFill>
                <a:latin typeface="微软雅黑" pitchFamily="34" charset="-122"/>
                <a:ea typeface="微软雅黑" pitchFamily="34" charset="-122"/>
              </a:rPr>
              <a:t>）</a:t>
            </a:r>
            <a:endParaRPr lang="en-US" altLang="zh-CN" sz="2400" dirty="0">
              <a:solidFill>
                <a:srgbClr val="FF0000"/>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FF0000"/>
                </a:solidFill>
                <a:latin typeface="微软雅黑" pitchFamily="34" charset="-122"/>
                <a:ea typeface="微软雅黑" pitchFamily="34" charset="-122"/>
              </a:rPr>
              <a:t>广域网（</a:t>
            </a:r>
            <a:r>
              <a:rPr lang="en-US" altLang="zh-CN" sz="2400" dirty="0">
                <a:solidFill>
                  <a:srgbClr val="FF0000"/>
                </a:solidFill>
                <a:latin typeface="微软雅黑" pitchFamily="34" charset="-122"/>
                <a:ea typeface="微软雅黑" pitchFamily="34" charset="-122"/>
              </a:rPr>
              <a:t>Wide Area Network</a:t>
            </a:r>
            <a:r>
              <a:rPr lang="zh-CN" altLang="en-US" sz="2400" dirty="0">
                <a:solidFill>
                  <a:srgbClr val="FF0000"/>
                </a:solidFill>
                <a:latin typeface="微软雅黑" pitchFamily="34" charset="-122"/>
                <a:ea typeface="微软雅黑" pitchFamily="34" charset="-122"/>
              </a:rPr>
              <a:t>，</a:t>
            </a:r>
            <a:r>
              <a:rPr lang="en-US" altLang="zh-CN" sz="2400" dirty="0">
                <a:solidFill>
                  <a:srgbClr val="FF0000"/>
                </a:solidFill>
                <a:latin typeface="微软雅黑" pitchFamily="34" charset="-122"/>
                <a:ea typeface="微软雅黑" pitchFamily="34" charset="-122"/>
              </a:rPr>
              <a:t>WAN</a:t>
            </a:r>
            <a:r>
              <a:rPr lang="zh-CN" altLang="en-US" sz="2400" dirty="0">
                <a:solidFill>
                  <a:srgbClr val="FF0000"/>
                </a:solidFill>
                <a:latin typeface="微软雅黑" pitchFamily="34" charset="-122"/>
                <a:ea typeface="微软雅黑" pitchFamily="34" charset="-122"/>
              </a:rPr>
              <a:t>）</a:t>
            </a:r>
            <a:endParaRPr lang="en-US" altLang="zh-CN" sz="24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637000187"/>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、局域网</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7" name="矩形 6"/>
          <p:cNvSpPr/>
          <p:nvPr/>
        </p:nvSpPr>
        <p:spPr>
          <a:xfrm>
            <a:off x="865835" y="2276871"/>
            <a:ext cx="10629357" cy="30216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FF0000"/>
                </a:solidFill>
                <a:latin typeface="微软雅黑"/>
                <a:ea typeface="微软雅黑"/>
                <a:cs typeface="微软雅黑"/>
              </a:rPr>
              <a:t>局域网</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Local Area Network</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LAN</a:t>
            </a:r>
            <a:r>
              <a:rPr lang="zh-CN" altLang="en-US" sz="2400" dirty="0">
                <a:solidFill>
                  <a:srgbClr val="1353A2"/>
                </a:solidFill>
                <a:latin typeface="微软雅黑"/>
                <a:ea typeface="微软雅黑"/>
                <a:cs typeface="微软雅黑"/>
              </a:rPr>
              <a:t>）</a:t>
            </a:r>
            <a:r>
              <a:rPr lang="zh-CN" altLang="en-US" sz="2400" dirty="0">
                <a:solidFill>
                  <a:srgbClr val="FF0000"/>
                </a:solidFill>
                <a:latin typeface="微软雅黑"/>
                <a:ea typeface="微软雅黑"/>
                <a:cs typeface="微软雅黑"/>
              </a:rPr>
              <a:t>是仅覆盖局部地区的网络，所覆盖的地理范围一般在几千米以内，是计算机网络中最小的网络。</a:t>
            </a:r>
            <a:endParaRPr lang="en-US" altLang="zh-CN" sz="2400" dirty="0">
              <a:solidFill>
                <a:srgbClr val="FF0000"/>
              </a:solidFill>
              <a:latin typeface="微软雅黑"/>
              <a:ea typeface="微软雅黑"/>
              <a:cs typeface="微软雅黑"/>
            </a:endParaRPr>
          </a:p>
          <a:p>
            <a:pPr indent="457200">
              <a:lnSpc>
                <a:spcPct val="140000"/>
              </a:lnSpc>
            </a:pPr>
            <a:r>
              <a:rPr lang="zh-CN" altLang="en-US" sz="2400" dirty="0">
                <a:solidFill>
                  <a:srgbClr val="1353A2"/>
                </a:solidFill>
                <a:latin typeface="微软雅黑"/>
                <a:ea typeface="微软雅黑"/>
                <a:cs typeface="微软雅黑"/>
              </a:rPr>
              <a:t>局域网一般</a:t>
            </a:r>
            <a:r>
              <a:rPr lang="zh-CN" altLang="en-US" sz="2400" dirty="0">
                <a:solidFill>
                  <a:srgbClr val="FF0000"/>
                </a:solidFill>
                <a:latin typeface="微软雅黑"/>
                <a:ea typeface="微软雅黑"/>
                <a:cs typeface="微软雅黑"/>
              </a:rPr>
              <a:t>应用在一个房间、一栋建筑物或校园中</a:t>
            </a:r>
            <a:r>
              <a:rPr lang="zh-CN" altLang="en-US" sz="2400" dirty="0">
                <a:solidFill>
                  <a:srgbClr val="1353A2"/>
                </a:solidFill>
                <a:latin typeface="微软雅黑"/>
                <a:ea typeface="微软雅黑"/>
                <a:cs typeface="微软雅黑"/>
              </a:rPr>
              <a:t>，是</a:t>
            </a:r>
            <a:r>
              <a:rPr lang="zh-CN" altLang="en-US" sz="2400" dirty="0">
                <a:solidFill>
                  <a:srgbClr val="FF0000"/>
                </a:solidFill>
                <a:latin typeface="微软雅黑"/>
                <a:ea typeface="微软雅黑"/>
                <a:cs typeface="微软雅黑"/>
              </a:rPr>
              <a:t>应用最广泛，也是最常见的计算机网络。</a:t>
            </a:r>
            <a:endParaRPr lang="en-US" altLang="zh-CN" sz="2400" dirty="0">
              <a:solidFill>
                <a:srgbClr val="FF0000"/>
              </a:solidFill>
              <a:latin typeface="微软雅黑"/>
              <a:ea typeface="微软雅黑"/>
              <a:cs typeface="微软雅黑"/>
            </a:endParaRPr>
          </a:p>
          <a:p>
            <a:pPr indent="457200">
              <a:lnSpc>
                <a:spcPct val="140000"/>
              </a:lnSpc>
            </a:pPr>
            <a:r>
              <a:rPr lang="zh-CN" altLang="en-US" sz="2400" dirty="0">
                <a:solidFill>
                  <a:srgbClr val="1353A2"/>
                </a:solidFill>
                <a:latin typeface="微软雅黑"/>
                <a:ea typeface="微软雅黑"/>
                <a:cs typeface="微软雅黑"/>
              </a:rPr>
              <a:t>局域网</a:t>
            </a:r>
            <a:r>
              <a:rPr lang="zh-CN" altLang="en-US" sz="2400" dirty="0">
                <a:solidFill>
                  <a:srgbClr val="FF0000"/>
                </a:solidFill>
                <a:latin typeface="微软雅黑"/>
                <a:ea typeface="微软雅黑"/>
                <a:cs typeface="微软雅黑"/>
              </a:rPr>
              <a:t>对其中连接的设备数量没有过多要求</a:t>
            </a:r>
            <a:r>
              <a:rPr lang="zh-CN" altLang="en-US" sz="2400" dirty="0">
                <a:solidFill>
                  <a:srgbClr val="1353A2"/>
                </a:solidFill>
                <a:latin typeface="微软雅黑"/>
                <a:ea typeface="微软雅黑"/>
                <a:cs typeface="微软雅黑"/>
              </a:rPr>
              <a:t>，少则两台，多则上千台皆可组建局域网。</a:t>
            </a:r>
          </a:p>
        </p:txBody>
      </p:sp>
      <p:sp>
        <p:nvSpPr>
          <p:cNvPr id="10"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1.1.2</a:t>
            </a:r>
            <a:r>
              <a:rPr lang="zh-CN" altLang="en-US" sz="3200" kern="1200" dirty="0">
                <a:solidFill>
                  <a:srgbClr val="1353A2"/>
                </a:solidFill>
                <a:latin typeface="微软雅黑" pitchFamily="34" charset="-122"/>
                <a:ea typeface="微软雅黑" pitchFamily="34" charset="-122"/>
                <a:cs typeface="+mn-cs"/>
              </a:rPr>
              <a:t>计算机网络的类型</a:t>
            </a:r>
          </a:p>
        </p:txBody>
      </p:sp>
    </p:spTree>
    <p:extLst>
      <p:ext uri="{BB962C8B-B14F-4D97-AF65-F5344CB8AC3E}">
        <p14:creationId xmlns:p14="http://schemas.microsoft.com/office/powerpoint/2010/main" val="285592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、城域网</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7" name="矩形 6"/>
          <p:cNvSpPr/>
          <p:nvPr/>
        </p:nvSpPr>
        <p:spPr>
          <a:xfrm>
            <a:off x="865835" y="2276871"/>
            <a:ext cx="10629357" cy="30216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FF0000"/>
                </a:solidFill>
                <a:latin typeface="微软雅黑"/>
                <a:ea typeface="微软雅黑"/>
                <a:cs typeface="微软雅黑"/>
              </a:rPr>
              <a:t>城域网（</a:t>
            </a:r>
            <a:r>
              <a:rPr lang="en-US" altLang="zh-CN" sz="2400" dirty="0">
                <a:solidFill>
                  <a:srgbClr val="FF0000"/>
                </a:solidFill>
                <a:latin typeface="微软雅黑"/>
                <a:ea typeface="微软雅黑"/>
                <a:cs typeface="微软雅黑"/>
              </a:rPr>
              <a:t>Metropolitan Area Network</a:t>
            </a:r>
            <a:r>
              <a:rPr lang="zh-CN" altLang="en-US" sz="2400" dirty="0">
                <a:solidFill>
                  <a:srgbClr val="FF0000"/>
                </a:solidFill>
                <a:latin typeface="微软雅黑"/>
                <a:ea typeface="微软雅黑"/>
                <a:cs typeface="微软雅黑"/>
              </a:rPr>
              <a:t>，</a:t>
            </a:r>
            <a:r>
              <a:rPr lang="en-US" altLang="zh-CN" sz="2400" dirty="0">
                <a:solidFill>
                  <a:srgbClr val="FF0000"/>
                </a:solidFill>
                <a:latin typeface="微软雅黑"/>
                <a:ea typeface="微软雅黑"/>
                <a:cs typeface="微软雅黑"/>
              </a:rPr>
              <a:t>MAN</a:t>
            </a:r>
            <a:r>
              <a:rPr lang="zh-CN" altLang="en-US" sz="2400" dirty="0">
                <a:solidFill>
                  <a:srgbClr val="FF0000"/>
                </a:solidFill>
                <a:latin typeface="微软雅黑"/>
                <a:ea typeface="微软雅黑"/>
                <a:cs typeface="微软雅黑"/>
              </a:rPr>
              <a:t>）覆盖的地理范围一般在几千到几十千米，通常应用于城市之中。</a:t>
            </a:r>
            <a:endParaRPr lang="en-US" altLang="zh-CN" sz="2400" dirty="0">
              <a:solidFill>
                <a:srgbClr val="FF0000"/>
              </a:solidFill>
              <a:latin typeface="微软雅黑"/>
              <a:ea typeface="微软雅黑"/>
              <a:cs typeface="微软雅黑"/>
            </a:endParaRPr>
          </a:p>
          <a:p>
            <a:pPr indent="457200">
              <a:lnSpc>
                <a:spcPct val="140000"/>
              </a:lnSpc>
            </a:pPr>
            <a:r>
              <a:rPr lang="zh-CN" altLang="en-US" sz="2400" dirty="0">
                <a:solidFill>
                  <a:srgbClr val="FF0000"/>
                </a:solidFill>
                <a:latin typeface="微软雅黑"/>
                <a:ea typeface="微软雅黑"/>
                <a:cs typeface="微软雅黑"/>
              </a:rPr>
              <a:t>城域网属于宽带局域网</a:t>
            </a:r>
            <a:r>
              <a:rPr lang="zh-CN" altLang="en-US" sz="2400" dirty="0">
                <a:solidFill>
                  <a:srgbClr val="1353A2"/>
                </a:solidFill>
                <a:latin typeface="微软雅黑"/>
                <a:ea typeface="微软雅黑"/>
                <a:cs typeface="微软雅黑"/>
              </a:rPr>
              <a:t>，可认为它是局域网的延伸。</a:t>
            </a:r>
            <a:endParaRPr lang="en-US" altLang="zh-CN" sz="2400" dirty="0">
              <a:solidFill>
                <a:srgbClr val="1353A2"/>
              </a:solidFill>
              <a:latin typeface="微软雅黑"/>
              <a:ea typeface="微软雅黑"/>
              <a:cs typeface="微软雅黑"/>
            </a:endParaRPr>
          </a:p>
          <a:p>
            <a:pPr indent="457200">
              <a:lnSpc>
                <a:spcPct val="140000"/>
              </a:lnSpc>
            </a:pPr>
            <a:r>
              <a:rPr lang="zh-CN" altLang="en-US" sz="2400" dirty="0">
                <a:solidFill>
                  <a:srgbClr val="FF0000"/>
                </a:solidFill>
                <a:latin typeface="微软雅黑"/>
                <a:ea typeface="微软雅黑"/>
                <a:cs typeface="微软雅黑"/>
              </a:rPr>
              <a:t>一个城域网通常包含多个互联的局域网</a:t>
            </a:r>
            <a:r>
              <a:rPr lang="zh-CN" altLang="en-US" sz="2400" dirty="0">
                <a:solidFill>
                  <a:srgbClr val="1353A2"/>
                </a:solidFill>
                <a:latin typeface="微软雅黑"/>
                <a:ea typeface="微软雅黑"/>
                <a:cs typeface="微软雅黑"/>
              </a:rPr>
              <a:t>。</a:t>
            </a:r>
            <a:endParaRPr lang="en-US" altLang="zh-CN" sz="2400" dirty="0">
              <a:solidFill>
                <a:srgbClr val="1353A2"/>
              </a:solidFill>
              <a:latin typeface="微软雅黑"/>
              <a:ea typeface="微软雅黑"/>
              <a:cs typeface="微软雅黑"/>
            </a:endParaRPr>
          </a:p>
          <a:p>
            <a:pPr indent="457200">
              <a:lnSpc>
                <a:spcPct val="140000"/>
              </a:lnSpc>
            </a:pPr>
            <a:r>
              <a:rPr lang="zh-CN" altLang="en-US" sz="2400" dirty="0">
                <a:solidFill>
                  <a:srgbClr val="1353A2"/>
                </a:solidFill>
                <a:latin typeface="微软雅黑"/>
                <a:ea typeface="微软雅黑"/>
                <a:cs typeface="微软雅黑"/>
              </a:rPr>
              <a:t>与局域网相比，城域网覆盖的范围更广，可连接的设备数量更多。</a:t>
            </a:r>
          </a:p>
        </p:txBody>
      </p:sp>
      <p:sp>
        <p:nvSpPr>
          <p:cNvPr id="8"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1.1.2</a:t>
            </a:r>
            <a:r>
              <a:rPr lang="zh-CN" altLang="en-US" sz="3200" kern="1200" dirty="0">
                <a:solidFill>
                  <a:srgbClr val="1353A2"/>
                </a:solidFill>
                <a:latin typeface="微软雅黑" pitchFamily="34" charset="-122"/>
                <a:ea typeface="微软雅黑" pitchFamily="34" charset="-122"/>
                <a:cs typeface="+mn-cs"/>
              </a:rPr>
              <a:t>计算机网络的类型</a:t>
            </a:r>
          </a:p>
        </p:txBody>
      </p:sp>
    </p:spTree>
    <p:extLst>
      <p:ext uri="{BB962C8B-B14F-4D97-AF65-F5344CB8AC3E}">
        <p14:creationId xmlns:p14="http://schemas.microsoft.com/office/powerpoint/2010/main" val="408336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arn(inVertical)">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3</a:t>
              </a:r>
              <a:r>
                <a:rPr lang="zh-CN" altLang="en-US" sz="3200" b="1" dirty="0">
                  <a:solidFill>
                    <a:schemeClr val="bg1"/>
                  </a:solidFill>
                </a:rPr>
                <a:t>、广域网</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7" name="矩形 6"/>
          <p:cNvSpPr/>
          <p:nvPr/>
        </p:nvSpPr>
        <p:spPr>
          <a:xfrm>
            <a:off x="865835" y="2276871"/>
            <a:ext cx="10629357" cy="30216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FF0000"/>
                </a:solidFill>
                <a:latin typeface="微软雅黑"/>
                <a:ea typeface="微软雅黑"/>
                <a:cs typeface="微软雅黑"/>
              </a:rPr>
              <a:t>广域网（</a:t>
            </a:r>
            <a:r>
              <a:rPr lang="en-US" altLang="zh-CN" sz="2400" dirty="0">
                <a:solidFill>
                  <a:srgbClr val="FF0000"/>
                </a:solidFill>
                <a:latin typeface="微软雅黑"/>
                <a:ea typeface="微软雅黑"/>
                <a:cs typeface="微软雅黑"/>
              </a:rPr>
              <a:t>Wide Area Network</a:t>
            </a:r>
            <a:r>
              <a:rPr lang="zh-CN" altLang="en-US" sz="2400" dirty="0">
                <a:solidFill>
                  <a:srgbClr val="FF0000"/>
                </a:solidFill>
                <a:latin typeface="微软雅黑"/>
                <a:ea typeface="微软雅黑"/>
                <a:cs typeface="微软雅黑"/>
              </a:rPr>
              <a:t>，</a:t>
            </a:r>
            <a:r>
              <a:rPr lang="en-US" altLang="zh-CN" sz="2400" dirty="0">
                <a:solidFill>
                  <a:srgbClr val="FF0000"/>
                </a:solidFill>
                <a:latin typeface="微软雅黑"/>
                <a:ea typeface="微软雅黑"/>
                <a:cs typeface="微软雅黑"/>
              </a:rPr>
              <a:t>WAN</a:t>
            </a:r>
            <a:r>
              <a:rPr lang="zh-CN" altLang="en-US" sz="2400" dirty="0">
                <a:solidFill>
                  <a:srgbClr val="FF0000"/>
                </a:solidFill>
                <a:latin typeface="微软雅黑"/>
                <a:ea typeface="微软雅黑"/>
                <a:cs typeface="微软雅黑"/>
              </a:rPr>
              <a:t>）也称远程网，其覆盖的范围为</a:t>
            </a:r>
            <a:r>
              <a:rPr lang="en-US" altLang="zh-CN" sz="2400" dirty="0">
                <a:solidFill>
                  <a:srgbClr val="FF0000"/>
                </a:solidFill>
                <a:latin typeface="微软雅黑"/>
                <a:ea typeface="微软雅黑"/>
                <a:cs typeface="微软雅黑"/>
              </a:rPr>
              <a:t>100~1000km</a:t>
            </a:r>
            <a:r>
              <a:rPr lang="zh-CN" altLang="en-US" sz="2400" dirty="0">
                <a:solidFill>
                  <a:srgbClr val="FF0000"/>
                </a:solidFill>
                <a:latin typeface="微软雅黑"/>
                <a:ea typeface="微软雅黑"/>
                <a:cs typeface="微软雅黑"/>
              </a:rPr>
              <a:t>，一般包含多个不同城市中的局域网或城域网。</a:t>
            </a:r>
            <a:endParaRPr lang="en-US" altLang="zh-CN" sz="2400" dirty="0">
              <a:solidFill>
                <a:srgbClr val="FF0000"/>
              </a:solidFill>
              <a:latin typeface="微软雅黑"/>
              <a:ea typeface="微软雅黑"/>
              <a:cs typeface="微软雅黑"/>
            </a:endParaRPr>
          </a:p>
          <a:p>
            <a:pPr indent="457200">
              <a:lnSpc>
                <a:spcPct val="140000"/>
              </a:lnSpc>
            </a:pPr>
            <a:r>
              <a:rPr lang="zh-CN" altLang="en-US" sz="2400" dirty="0">
                <a:solidFill>
                  <a:srgbClr val="FF0000"/>
                </a:solidFill>
                <a:latin typeface="微软雅黑"/>
                <a:ea typeface="微软雅黑"/>
                <a:cs typeface="微软雅黑"/>
              </a:rPr>
              <a:t>广域网的数据传输速率比局域网高</a:t>
            </a:r>
            <a:r>
              <a:rPr lang="zh-CN" altLang="en-US" sz="2400" dirty="0">
                <a:solidFill>
                  <a:srgbClr val="1353A2"/>
                </a:solidFill>
                <a:latin typeface="微软雅黑"/>
                <a:ea typeface="微软雅黑"/>
                <a:cs typeface="微软雅黑"/>
              </a:rPr>
              <a:t>，其</a:t>
            </a:r>
            <a:r>
              <a:rPr lang="zh-CN" altLang="en-US" sz="2400" dirty="0">
                <a:solidFill>
                  <a:srgbClr val="FF0000"/>
                </a:solidFill>
                <a:latin typeface="微软雅黑"/>
                <a:ea typeface="微软雅黑"/>
                <a:cs typeface="微软雅黑"/>
              </a:rPr>
              <a:t>典型速率范围为</a:t>
            </a:r>
            <a:r>
              <a:rPr lang="en-US" altLang="zh-CN" sz="2400" dirty="0">
                <a:solidFill>
                  <a:srgbClr val="FF0000"/>
                </a:solidFill>
                <a:latin typeface="微软雅黑"/>
                <a:ea typeface="微软雅黑"/>
                <a:cs typeface="微软雅黑"/>
              </a:rPr>
              <a:t>56kb~155Mb</a:t>
            </a:r>
            <a:r>
              <a:rPr lang="zh-CN" altLang="en-US" sz="2400" dirty="0">
                <a:solidFill>
                  <a:srgbClr val="FF0000"/>
                </a:solidFill>
                <a:latin typeface="微软雅黑"/>
                <a:ea typeface="微软雅黑"/>
                <a:cs typeface="微软雅黑"/>
              </a:rPr>
              <a:t>，亦有</a:t>
            </a:r>
            <a:r>
              <a:rPr lang="en-US" altLang="zh-CN" sz="2400" dirty="0">
                <a:solidFill>
                  <a:srgbClr val="FF0000"/>
                </a:solidFill>
                <a:latin typeface="微软雅黑"/>
                <a:ea typeface="微软雅黑"/>
                <a:cs typeface="微软雅黑"/>
              </a:rPr>
              <a:t>622Mb</a:t>
            </a:r>
            <a:r>
              <a:rPr lang="zh-CN" altLang="en-US" sz="2400" dirty="0">
                <a:solidFill>
                  <a:srgbClr val="FF0000"/>
                </a:solidFill>
                <a:latin typeface="微软雅黑"/>
                <a:ea typeface="微软雅黑"/>
                <a:cs typeface="微软雅黑"/>
              </a:rPr>
              <a:t>、</a:t>
            </a:r>
            <a:r>
              <a:rPr lang="en-US" altLang="zh-CN" sz="2400" dirty="0">
                <a:solidFill>
                  <a:srgbClr val="FF0000"/>
                </a:solidFill>
                <a:latin typeface="微软雅黑"/>
                <a:ea typeface="微软雅黑"/>
                <a:cs typeface="微软雅黑"/>
              </a:rPr>
              <a:t>2.4Gb</a:t>
            </a:r>
            <a:r>
              <a:rPr lang="zh-CN" altLang="en-US" sz="2400" dirty="0">
                <a:solidFill>
                  <a:srgbClr val="FF0000"/>
                </a:solidFill>
                <a:latin typeface="微软雅黑"/>
                <a:ea typeface="微软雅黑"/>
                <a:cs typeface="微软雅黑"/>
              </a:rPr>
              <a:t>甚至更高速的广域网</a:t>
            </a:r>
            <a:r>
              <a:rPr lang="zh-CN" altLang="en-US" sz="2400" dirty="0">
                <a:solidFill>
                  <a:srgbClr val="1353A2"/>
                </a:solidFill>
                <a:latin typeface="微软雅黑"/>
                <a:ea typeface="微软雅黑"/>
                <a:cs typeface="微软雅黑"/>
              </a:rPr>
              <a:t>，但广域网信息传输的延迟比局域网大的多，其延迟可从几毫秒到几百毫秒。</a:t>
            </a:r>
            <a:endParaRPr lang="en-US" altLang="zh-CN" sz="2400" dirty="0">
              <a:solidFill>
                <a:srgbClr val="1353A2"/>
              </a:solidFill>
              <a:latin typeface="微软雅黑"/>
              <a:ea typeface="微软雅黑"/>
              <a:cs typeface="微软雅黑"/>
            </a:endParaRPr>
          </a:p>
          <a:p>
            <a:pPr indent="457200">
              <a:lnSpc>
                <a:spcPct val="140000"/>
              </a:lnSpc>
            </a:pPr>
            <a:r>
              <a:rPr lang="zh-CN" altLang="en-US" sz="2400" dirty="0">
                <a:solidFill>
                  <a:srgbClr val="1353A2"/>
                </a:solidFill>
                <a:latin typeface="微软雅黑"/>
                <a:ea typeface="微软雅黑"/>
                <a:cs typeface="微软雅黑"/>
              </a:rPr>
              <a:t>广域网连接的设备较多，但总的带宽有限，所以终端用户的速率一般较低。</a:t>
            </a:r>
          </a:p>
        </p:txBody>
      </p:sp>
      <p:sp>
        <p:nvSpPr>
          <p:cNvPr id="8"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1.1.2</a:t>
            </a:r>
            <a:r>
              <a:rPr lang="zh-CN" altLang="en-US" sz="3200" kern="1200" dirty="0">
                <a:solidFill>
                  <a:srgbClr val="1353A2"/>
                </a:solidFill>
                <a:latin typeface="微软雅黑" pitchFamily="34" charset="-122"/>
                <a:ea typeface="微软雅黑" pitchFamily="34" charset="-122"/>
                <a:cs typeface="+mn-cs"/>
              </a:rPr>
              <a:t>计算机网络的类型</a:t>
            </a:r>
          </a:p>
        </p:txBody>
      </p:sp>
    </p:spTree>
    <p:extLst>
      <p:ext uri="{BB962C8B-B14F-4D97-AF65-F5344CB8AC3E}">
        <p14:creationId xmlns:p14="http://schemas.microsoft.com/office/powerpoint/2010/main" val="201922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451118" y="2381868"/>
            <a:ext cx="6407043" cy="1754326"/>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a:lnSpc>
                <a:spcPct val="150000"/>
              </a:lnSpc>
            </a:pPr>
            <a:r>
              <a:rPr lang="zh-CN" altLang="zh-CN" sz="2400" dirty="0">
                <a:solidFill>
                  <a:srgbClr val="FF0000"/>
                </a:solidFill>
              </a:rPr>
              <a:t>计算机网络</a:t>
            </a:r>
            <a:r>
              <a:rPr lang="zh-CN" altLang="zh-CN" sz="2400" dirty="0"/>
              <a:t>诞生于</a:t>
            </a:r>
            <a:r>
              <a:rPr lang="en-US" altLang="zh-CN" sz="2400" dirty="0"/>
              <a:t>20</a:t>
            </a:r>
            <a:r>
              <a:rPr lang="zh-CN" altLang="zh-CN" sz="2400" dirty="0"/>
              <a:t>世纪</a:t>
            </a:r>
            <a:r>
              <a:rPr lang="en-US" altLang="zh-CN" sz="2400" dirty="0"/>
              <a:t>60</a:t>
            </a:r>
            <a:r>
              <a:rPr lang="zh-CN" altLang="zh-CN" sz="2400" dirty="0"/>
              <a:t>年代，是继电信网络、有线电视网络之后出现的第三个世界级大型网络。</a:t>
            </a:r>
            <a:endParaRPr lang="zh-CN" altLang="en-US" sz="2400" dirty="0">
              <a:solidFill>
                <a:schemeClr val="tx1">
                  <a:lumMod val="75000"/>
                  <a:lumOff val="25000"/>
                </a:schemeClr>
              </a:solidFill>
            </a:endParaRPr>
          </a:p>
        </p:txBody>
      </p:sp>
      <p:sp>
        <p:nvSpPr>
          <p:cNvPr id="8" name="TextBox 1"/>
          <p:cNvSpPr txBox="1"/>
          <p:nvPr/>
        </p:nvSpPr>
        <p:spPr>
          <a:xfrm>
            <a:off x="2311398" y="501700"/>
            <a:ext cx="5183226"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dirty="0">
                <a:solidFill>
                  <a:srgbClr val="1353A2"/>
                </a:solidFill>
                <a:latin typeface="微软雅黑" pitchFamily="34" charset="-122"/>
                <a:ea typeface="微软雅黑" pitchFamily="34" charset="-122"/>
              </a:rPr>
              <a:t>1.1 </a:t>
            </a:r>
            <a:r>
              <a:rPr lang="zh-CN" altLang="en-US" sz="3200" dirty="0">
                <a:solidFill>
                  <a:srgbClr val="1353A2"/>
                </a:solidFill>
                <a:latin typeface="微软雅黑" pitchFamily="34" charset="-122"/>
                <a:ea typeface="微软雅黑" pitchFamily="34" charset="-122"/>
              </a:rPr>
              <a:t>初识计算机网络</a:t>
            </a:r>
            <a:endParaRPr lang="zh-CN" altLang="en-US" sz="3200" kern="1200" dirty="0">
              <a:solidFill>
                <a:srgbClr val="1353A2"/>
              </a:solidFill>
              <a:latin typeface="微软雅黑" pitchFamily="34" charset="-122"/>
              <a:ea typeface="微软雅黑" pitchFamily="34" charset="-122"/>
            </a:endParaRPr>
          </a:p>
        </p:txBody>
      </p:sp>
      <p:pic>
        <p:nvPicPr>
          <p:cNvPr id="12290" name="Picture 2" descr="https://timgsa.baidu.com/timg?image&amp;quality=80&amp;size=b9999_10000&amp;sec=1534311162541&amp;di=b06456d355e20b820ec0ccf743f25774&amp;imgtype=jpg&amp;src=http%3A%2F%2Fwww.360ask.org%2Fd%2Ffile%2Fb656286503401b0227b0d4a2b8360ae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94" y="1643566"/>
            <a:ext cx="4604504" cy="3450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198136"/>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1.1.3</a:t>
            </a:r>
            <a:r>
              <a:rPr lang="zh-CN" altLang="en-US" sz="3200" kern="1200" dirty="0">
                <a:solidFill>
                  <a:srgbClr val="1353A2"/>
                </a:solidFill>
                <a:latin typeface="微软雅黑" pitchFamily="34" charset="-122"/>
                <a:ea typeface="微软雅黑" pitchFamily="34" charset="-122"/>
                <a:cs typeface="+mn-cs"/>
              </a:rPr>
              <a:t>计算机网络的拓扑结构</a:t>
            </a:r>
          </a:p>
        </p:txBody>
      </p:sp>
      <p:sp>
        <p:nvSpPr>
          <p:cNvPr id="2" name="矩形 1"/>
          <p:cNvSpPr/>
          <p:nvPr/>
        </p:nvSpPr>
        <p:spPr>
          <a:xfrm>
            <a:off x="605425" y="1213009"/>
            <a:ext cx="10981150" cy="23083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FF0000"/>
                </a:solidFill>
                <a:latin typeface="微软雅黑" pitchFamily="34" charset="-122"/>
                <a:ea typeface="微软雅黑" pitchFamily="34" charset="-122"/>
              </a:rPr>
              <a:t>在计算机网络中，拓扑被用于设计设备与传输介质之间的物理布局</a:t>
            </a:r>
            <a:r>
              <a:rPr lang="zh-CN" altLang="en-US" sz="2400" dirty="0">
                <a:solidFill>
                  <a:schemeClr val="bg1">
                    <a:lumMod val="50000"/>
                  </a:schemeClr>
                </a:solidFill>
                <a:latin typeface="微软雅黑" pitchFamily="34" charset="-122"/>
                <a:ea typeface="微软雅黑" pitchFamily="34" charset="-122"/>
              </a:rPr>
              <a:t>。从拓扑学的角度，</a:t>
            </a:r>
            <a:r>
              <a:rPr lang="zh-CN" altLang="en-US" sz="2400" dirty="0">
                <a:solidFill>
                  <a:srgbClr val="FF0000"/>
                </a:solidFill>
                <a:latin typeface="微软雅黑" pitchFamily="34" charset="-122"/>
                <a:ea typeface="微软雅黑" pitchFamily="34" charset="-122"/>
              </a:rPr>
              <a:t>网络设备被抽象为一个“点”，传输介质被抽象为“线”</a:t>
            </a:r>
            <a:r>
              <a:rPr lang="zh-CN" altLang="en-US" sz="2400" dirty="0">
                <a:solidFill>
                  <a:schemeClr val="bg1">
                    <a:lumMod val="50000"/>
                  </a:schemeClr>
                </a:solidFill>
                <a:latin typeface="微软雅黑" pitchFamily="34" charset="-122"/>
                <a:ea typeface="微软雅黑" pitchFamily="34" charset="-122"/>
              </a:rPr>
              <a:t>，如此网络规划人员可忽略网络中信号的流动与数据的传输，只关心网络的物理连接形态，并借助</a:t>
            </a:r>
            <a:r>
              <a:rPr lang="zh-CN" altLang="en-US" sz="2400" dirty="0">
                <a:solidFill>
                  <a:srgbClr val="FF0000"/>
                </a:solidFill>
                <a:latin typeface="微软雅黑" pitchFamily="34" charset="-122"/>
                <a:ea typeface="微软雅黑" pitchFamily="34" charset="-122"/>
              </a:rPr>
              <a:t>抽象的网络拓扑结构来评估网络的设计、功能、可靠性与成本等各项性能</a:t>
            </a:r>
            <a:r>
              <a:rPr lang="zh-CN" altLang="en-US" sz="2400" dirty="0">
                <a:solidFill>
                  <a:schemeClr val="bg1">
                    <a:lumMod val="50000"/>
                  </a:schemeClr>
                </a:solidFill>
                <a:latin typeface="微软雅黑" pitchFamily="34" charset="-122"/>
                <a:ea typeface="微软雅黑" pitchFamily="34" charset="-122"/>
              </a:rPr>
              <a:t>。</a:t>
            </a:r>
            <a:endParaRPr lang="en-US" altLang="zh-CN"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80425543"/>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1.1.3</a:t>
            </a:r>
            <a:r>
              <a:rPr lang="zh-CN" altLang="en-US" sz="3200" kern="1200" dirty="0">
                <a:solidFill>
                  <a:srgbClr val="1353A2"/>
                </a:solidFill>
                <a:latin typeface="微软雅黑" pitchFamily="34" charset="-122"/>
                <a:ea typeface="微软雅黑" pitchFamily="34" charset="-122"/>
                <a:cs typeface="+mn-cs"/>
              </a:rPr>
              <a:t>计算机网络的拓扑结构</a:t>
            </a:r>
          </a:p>
        </p:txBody>
      </p:sp>
      <p:sp>
        <p:nvSpPr>
          <p:cNvPr id="2" name="矩形 1"/>
          <p:cNvSpPr/>
          <p:nvPr/>
        </p:nvSpPr>
        <p:spPr>
          <a:xfrm>
            <a:off x="605425" y="1213009"/>
            <a:ext cx="10981150" cy="341632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chemeClr val="bg1">
                    <a:lumMod val="50000"/>
                  </a:schemeClr>
                </a:solidFill>
                <a:latin typeface="微软雅黑" pitchFamily="34" charset="-122"/>
                <a:ea typeface="微软雅黑" pitchFamily="34" charset="-122"/>
              </a:rPr>
              <a:t>常见的</a:t>
            </a:r>
            <a:r>
              <a:rPr lang="zh-CN" altLang="en-US" sz="2400" dirty="0">
                <a:solidFill>
                  <a:srgbClr val="FF0000"/>
                </a:solidFill>
                <a:latin typeface="微软雅黑" pitchFamily="34" charset="-122"/>
                <a:ea typeface="微软雅黑" pitchFamily="34" charset="-122"/>
              </a:rPr>
              <a:t>计算机网络拓扑结构分为以下几种</a:t>
            </a:r>
            <a:r>
              <a:rPr lang="zh-CN" altLang="en-US" sz="2400" dirty="0">
                <a:solidFill>
                  <a:schemeClr val="bg1">
                    <a:lumMod val="50000"/>
                  </a:schemeClr>
                </a:solidFill>
                <a:latin typeface="微软雅黑" pitchFamily="34" charset="-122"/>
                <a:ea typeface="微软雅黑" pitchFamily="34" charset="-122"/>
              </a:rPr>
              <a:t>：</a:t>
            </a:r>
            <a:endParaRPr lang="en-US" altLang="zh-CN" sz="2400" dirty="0">
              <a:solidFill>
                <a:schemeClr val="bg1">
                  <a:lumMod val="50000"/>
                </a:schemeClr>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FF0000"/>
                </a:solidFill>
                <a:latin typeface="微软雅黑" pitchFamily="34" charset="-122"/>
                <a:ea typeface="微软雅黑" pitchFamily="34" charset="-122"/>
              </a:rPr>
              <a:t>星型</a:t>
            </a:r>
            <a:endParaRPr lang="en-US" altLang="zh-CN" sz="2400" dirty="0">
              <a:solidFill>
                <a:srgbClr val="FF0000"/>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FF0000"/>
                </a:solidFill>
                <a:latin typeface="微软雅黑" pitchFamily="34" charset="-122"/>
                <a:ea typeface="微软雅黑" pitchFamily="34" charset="-122"/>
              </a:rPr>
              <a:t>环型</a:t>
            </a:r>
            <a:endParaRPr lang="en-US" altLang="zh-CN" sz="2400" dirty="0">
              <a:solidFill>
                <a:srgbClr val="FF0000"/>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FF0000"/>
                </a:solidFill>
                <a:latin typeface="微软雅黑" pitchFamily="34" charset="-122"/>
                <a:ea typeface="微软雅黑" pitchFamily="34" charset="-122"/>
              </a:rPr>
              <a:t>总线型</a:t>
            </a:r>
            <a:endParaRPr lang="en-US" altLang="zh-CN" sz="2400" dirty="0">
              <a:solidFill>
                <a:srgbClr val="FF0000"/>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FF0000"/>
                </a:solidFill>
                <a:latin typeface="微软雅黑" pitchFamily="34" charset="-122"/>
                <a:ea typeface="微软雅黑" pitchFamily="34" charset="-122"/>
              </a:rPr>
              <a:t>树型</a:t>
            </a:r>
            <a:endParaRPr lang="en-US" altLang="zh-CN" sz="2400" dirty="0">
              <a:solidFill>
                <a:srgbClr val="FF0000"/>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FF0000"/>
                </a:solidFill>
                <a:latin typeface="微软雅黑" pitchFamily="34" charset="-122"/>
                <a:ea typeface="微软雅黑" pitchFamily="34" charset="-122"/>
              </a:rPr>
              <a:t>网状</a:t>
            </a:r>
            <a:endParaRPr lang="en-US" altLang="zh-CN" sz="24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385104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arn(inVertic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arn(inVertical)">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1.1.3</a:t>
            </a:r>
            <a:r>
              <a:rPr lang="zh-CN" altLang="en-US" sz="3200" kern="1200" dirty="0">
                <a:solidFill>
                  <a:srgbClr val="1353A2"/>
                </a:solidFill>
                <a:latin typeface="微软雅黑" pitchFamily="34" charset="-122"/>
                <a:ea typeface="微软雅黑" pitchFamily="34" charset="-122"/>
                <a:cs typeface="+mn-cs"/>
              </a:rPr>
              <a:t>计算机网络的类型</a:t>
            </a:r>
          </a:p>
        </p:txBody>
      </p:sp>
      <p:grpSp>
        <p:nvGrpSpPr>
          <p:cNvPr id="15" name="组合 14"/>
          <p:cNvGrpSpPr/>
          <p:nvPr/>
        </p:nvGrpSpPr>
        <p:grpSpPr>
          <a:xfrm>
            <a:off x="840784" y="1299844"/>
            <a:ext cx="10020678" cy="1893727"/>
            <a:chOff x="840784" y="1299844"/>
            <a:chExt cx="10020678" cy="1893727"/>
          </a:xfrm>
        </p:grpSpPr>
        <p:sp>
          <p:nvSpPr>
            <p:cNvPr id="7" name="矩形 6"/>
            <p:cNvSpPr/>
            <p:nvPr/>
          </p:nvSpPr>
          <p:spPr>
            <a:xfrm>
              <a:off x="840784" y="1600468"/>
              <a:ext cx="7175873" cy="116778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FF0000"/>
                  </a:solidFill>
                  <a:latin typeface="微软雅黑"/>
                  <a:ea typeface="微软雅黑"/>
                  <a:cs typeface="微软雅黑"/>
                </a:rPr>
                <a:t>星型</a:t>
              </a:r>
              <a:r>
                <a:rPr lang="zh-CN" altLang="en-US" sz="2400" dirty="0">
                  <a:solidFill>
                    <a:srgbClr val="1353A2"/>
                  </a:solidFill>
                  <a:latin typeface="微软雅黑"/>
                  <a:ea typeface="微软雅黑"/>
                  <a:cs typeface="微软雅黑"/>
                </a:rPr>
                <a:t>拓扑结构中设备连接成星型网络，这种网络中存在中央节点，其他结点都与中央节点直接相连。</a:t>
              </a:r>
            </a:p>
          </p:txBody>
        </p:sp>
        <p:pic>
          <p:nvPicPr>
            <p:cNvPr id="9" name="图片 8"/>
            <p:cNvPicPr/>
            <p:nvPr/>
          </p:nvPicPr>
          <p:blipFill>
            <a:blip r:embed="rId2"/>
            <a:stretch>
              <a:fillRect/>
            </a:stretch>
          </p:blipFill>
          <p:spPr>
            <a:xfrm>
              <a:off x="8802323" y="1299844"/>
              <a:ext cx="2059139" cy="1893727"/>
            </a:xfrm>
            <a:prstGeom prst="rect">
              <a:avLst/>
            </a:prstGeom>
          </p:spPr>
        </p:pic>
      </p:grpSp>
      <p:grpSp>
        <p:nvGrpSpPr>
          <p:cNvPr id="18" name="组合 17"/>
          <p:cNvGrpSpPr/>
          <p:nvPr/>
        </p:nvGrpSpPr>
        <p:grpSpPr>
          <a:xfrm>
            <a:off x="840784" y="2918565"/>
            <a:ext cx="10658108" cy="1994343"/>
            <a:chOff x="840784" y="2918565"/>
            <a:chExt cx="10658108" cy="1994343"/>
          </a:xfrm>
        </p:grpSpPr>
        <p:pic>
          <p:nvPicPr>
            <p:cNvPr id="11" name="图片 10"/>
            <p:cNvPicPr/>
            <p:nvPr/>
          </p:nvPicPr>
          <p:blipFill>
            <a:blip r:embed="rId3"/>
            <a:stretch>
              <a:fillRect/>
            </a:stretch>
          </p:blipFill>
          <p:spPr>
            <a:xfrm>
              <a:off x="840784" y="2918565"/>
              <a:ext cx="1927468" cy="1994343"/>
            </a:xfrm>
            <a:prstGeom prst="rect">
              <a:avLst/>
            </a:prstGeom>
          </p:spPr>
        </p:pic>
        <p:sp>
          <p:nvSpPr>
            <p:cNvPr id="6" name="矩形 5"/>
            <p:cNvSpPr/>
            <p:nvPr/>
          </p:nvSpPr>
          <p:spPr>
            <a:xfrm>
              <a:off x="3047999" y="3105835"/>
              <a:ext cx="8450893" cy="158351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FF0000"/>
                  </a:solidFill>
                  <a:latin typeface="微软雅黑"/>
                  <a:ea typeface="微软雅黑"/>
                  <a:cs typeface="微软雅黑"/>
                </a:rPr>
                <a:t>环型</a:t>
              </a:r>
              <a:r>
                <a:rPr lang="zh-CN" altLang="en-US" sz="2400" dirty="0">
                  <a:solidFill>
                    <a:srgbClr val="1353A2"/>
                  </a:solidFill>
                  <a:latin typeface="微软雅黑"/>
                  <a:ea typeface="微软雅黑"/>
                  <a:cs typeface="微软雅黑"/>
                </a:rPr>
                <a:t>拓扑结构常用于局域网中，这种结构的传输媒介逐个连接端用户，直到将所有用户连成环形。</a:t>
              </a:r>
              <a:endParaRPr lang="en-US" altLang="zh-CN" sz="2400" dirty="0">
                <a:solidFill>
                  <a:srgbClr val="1353A2"/>
                </a:solidFill>
                <a:latin typeface="微软雅黑"/>
                <a:ea typeface="微软雅黑"/>
                <a:cs typeface="微软雅黑"/>
              </a:endParaRPr>
            </a:p>
          </p:txBody>
        </p:sp>
      </p:grpSp>
      <p:grpSp>
        <p:nvGrpSpPr>
          <p:cNvPr id="21" name="组合 20"/>
          <p:cNvGrpSpPr/>
          <p:nvPr/>
        </p:nvGrpSpPr>
        <p:grpSpPr>
          <a:xfrm>
            <a:off x="840784" y="4912908"/>
            <a:ext cx="9852803" cy="1418450"/>
            <a:chOff x="840784" y="4912908"/>
            <a:chExt cx="9852803" cy="1418450"/>
          </a:xfrm>
        </p:grpSpPr>
        <p:pic>
          <p:nvPicPr>
            <p:cNvPr id="12" name="图片 11"/>
            <p:cNvPicPr/>
            <p:nvPr/>
          </p:nvPicPr>
          <p:blipFill>
            <a:blip r:embed="rId4"/>
            <a:stretch>
              <a:fillRect/>
            </a:stretch>
          </p:blipFill>
          <p:spPr>
            <a:xfrm>
              <a:off x="8970197" y="4912908"/>
              <a:ext cx="1723390" cy="1342390"/>
            </a:xfrm>
            <a:prstGeom prst="rect">
              <a:avLst/>
            </a:prstGeom>
          </p:spPr>
        </p:pic>
        <p:sp>
          <p:nvSpPr>
            <p:cNvPr id="13" name="矩形 12"/>
            <p:cNvSpPr/>
            <p:nvPr/>
          </p:nvSpPr>
          <p:spPr>
            <a:xfrm>
              <a:off x="840784" y="5260937"/>
              <a:ext cx="7489024" cy="107042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zh-CN" sz="2400" dirty="0">
                  <a:solidFill>
                    <a:srgbClr val="FF0000"/>
                  </a:solidFill>
                  <a:latin typeface="微软雅黑"/>
                  <a:ea typeface="微软雅黑"/>
                  <a:cs typeface="微软雅黑"/>
                </a:rPr>
                <a:t>总线型</a:t>
              </a:r>
              <a:r>
                <a:rPr lang="zh-CN" altLang="zh-CN" sz="2400" dirty="0">
                  <a:solidFill>
                    <a:srgbClr val="1353A2"/>
                  </a:solidFill>
                  <a:latin typeface="微软雅黑"/>
                  <a:ea typeface="微软雅黑"/>
                  <a:cs typeface="微软雅黑"/>
                </a:rPr>
                <a:t>拓扑结构中，所有结点共用一条信息传输通道（简称信道）</a:t>
              </a:r>
              <a:r>
                <a:rPr lang="zh-CN" altLang="en-US" sz="2400" dirty="0">
                  <a:solidFill>
                    <a:srgbClr val="1353A2"/>
                  </a:solidFill>
                  <a:latin typeface="微软雅黑"/>
                  <a:ea typeface="微软雅黑"/>
                  <a:cs typeface="微软雅黑"/>
                </a:rPr>
                <a:t>。</a:t>
              </a:r>
            </a:p>
          </p:txBody>
        </p:sp>
      </p:grpSp>
      <p:sp>
        <p:nvSpPr>
          <p:cNvPr id="14" name="矩形 13"/>
          <p:cNvSpPr/>
          <p:nvPr/>
        </p:nvSpPr>
        <p:spPr>
          <a:xfrm>
            <a:off x="3558270" y="2736503"/>
            <a:ext cx="2262158" cy="369332"/>
          </a:xfrm>
          <a:prstGeom prst="rect">
            <a:avLst/>
          </a:prstGeom>
        </p:spPr>
        <p:txBody>
          <a:bodyPr wrap="none">
            <a:spAutoFit/>
          </a:bodyPr>
          <a:lstStyle/>
          <a:p>
            <a:r>
              <a:rPr lang="zh-CN" altLang="zh-CN" dirty="0">
                <a:solidFill>
                  <a:srgbClr val="FF0000"/>
                </a:solidFill>
              </a:rPr>
              <a:t>便于网络的集中控制</a:t>
            </a:r>
            <a:endParaRPr lang="zh-CN" altLang="en-US" dirty="0">
              <a:solidFill>
                <a:srgbClr val="FF0000"/>
              </a:solidFill>
            </a:endParaRPr>
          </a:p>
        </p:txBody>
      </p:sp>
      <p:sp>
        <p:nvSpPr>
          <p:cNvPr id="16" name="矩形 15"/>
          <p:cNvSpPr/>
          <p:nvPr/>
        </p:nvSpPr>
        <p:spPr>
          <a:xfrm>
            <a:off x="6096000" y="2736596"/>
            <a:ext cx="1107996" cy="369332"/>
          </a:xfrm>
          <a:prstGeom prst="rect">
            <a:avLst/>
          </a:prstGeom>
        </p:spPr>
        <p:txBody>
          <a:bodyPr wrap="none">
            <a:spAutoFit/>
          </a:bodyPr>
          <a:lstStyle/>
          <a:p>
            <a:r>
              <a:rPr lang="zh-CN" altLang="zh-CN" dirty="0">
                <a:solidFill>
                  <a:srgbClr val="FF0000"/>
                </a:solidFill>
              </a:rPr>
              <a:t>便于维护</a:t>
            </a:r>
            <a:endParaRPr lang="zh-CN" altLang="en-US" dirty="0">
              <a:solidFill>
                <a:srgbClr val="FF0000"/>
              </a:solidFill>
            </a:endParaRPr>
          </a:p>
        </p:txBody>
      </p:sp>
      <p:sp>
        <p:nvSpPr>
          <p:cNvPr id="17" name="矩形 16"/>
          <p:cNvSpPr/>
          <p:nvPr/>
        </p:nvSpPr>
        <p:spPr>
          <a:xfrm>
            <a:off x="7385066" y="2730676"/>
            <a:ext cx="1107996" cy="369332"/>
          </a:xfrm>
          <a:prstGeom prst="rect">
            <a:avLst/>
          </a:prstGeom>
        </p:spPr>
        <p:txBody>
          <a:bodyPr wrap="none">
            <a:spAutoFit/>
          </a:bodyPr>
          <a:lstStyle/>
          <a:p>
            <a:r>
              <a:rPr lang="zh-CN" altLang="en-US" dirty="0">
                <a:solidFill>
                  <a:srgbClr val="FF0000"/>
                </a:solidFill>
              </a:rPr>
              <a:t>安全可靠</a:t>
            </a:r>
          </a:p>
        </p:txBody>
      </p:sp>
      <p:sp>
        <p:nvSpPr>
          <p:cNvPr id="19" name="矩形 18"/>
          <p:cNvSpPr/>
          <p:nvPr/>
        </p:nvSpPr>
        <p:spPr>
          <a:xfrm>
            <a:off x="3581353" y="4504679"/>
            <a:ext cx="1107996" cy="369332"/>
          </a:xfrm>
          <a:prstGeom prst="rect">
            <a:avLst/>
          </a:prstGeom>
        </p:spPr>
        <p:txBody>
          <a:bodyPr wrap="none">
            <a:spAutoFit/>
          </a:bodyPr>
          <a:lstStyle/>
          <a:p>
            <a:r>
              <a:rPr lang="zh-CN" altLang="zh-CN" dirty="0">
                <a:solidFill>
                  <a:srgbClr val="FF0000"/>
                </a:solidFill>
              </a:rPr>
              <a:t>结构简单</a:t>
            </a:r>
            <a:endParaRPr lang="zh-CN" altLang="en-US" dirty="0">
              <a:solidFill>
                <a:srgbClr val="FF0000"/>
              </a:solidFill>
            </a:endParaRPr>
          </a:p>
        </p:txBody>
      </p:sp>
      <p:sp>
        <p:nvSpPr>
          <p:cNvPr id="20" name="矩形 19"/>
          <p:cNvSpPr/>
          <p:nvPr/>
        </p:nvSpPr>
        <p:spPr>
          <a:xfrm>
            <a:off x="5080338" y="4504679"/>
            <a:ext cx="1569660" cy="369332"/>
          </a:xfrm>
          <a:prstGeom prst="rect">
            <a:avLst/>
          </a:prstGeom>
        </p:spPr>
        <p:txBody>
          <a:bodyPr wrap="none">
            <a:spAutoFit/>
          </a:bodyPr>
          <a:lstStyle/>
          <a:p>
            <a:r>
              <a:rPr lang="zh-CN" altLang="zh-CN" dirty="0">
                <a:solidFill>
                  <a:srgbClr val="FF0000"/>
                </a:solidFill>
              </a:rPr>
              <a:t>传播时延稳定</a:t>
            </a:r>
            <a:endParaRPr lang="zh-CN" altLang="en-US" dirty="0">
              <a:solidFill>
                <a:srgbClr val="FF0000"/>
              </a:solidFill>
            </a:endParaRPr>
          </a:p>
        </p:txBody>
      </p:sp>
      <p:sp>
        <p:nvSpPr>
          <p:cNvPr id="22" name="矩形 21"/>
          <p:cNvSpPr/>
          <p:nvPr/>
        </p:nvSpPr>
        <p:spPr>
          <a:xfrm>
            <a:off x="4734089" y="5962026"/>
            <a:ext cx="2262158" cy="369332"/>
          </a:xfrm>
          <a:prstGeom prst="rect">
            <a:avLst/>
          </a:prstGeom>
        </p:spPr>
        <p:txBody>
          <a:bodyPr wrap="none">
            <a:spAutoFit/>
          </a:bodyPr>
          <a:lstStyle/>
          <a:p>
            <a:r>
              <a:rPr lang="zh-CN" altLang="zh-CN" dirty="0">
                <a:solidFill>
                  <a:srgbClr val="FF0000"/>
                </a:solidFill>
              </a:rPr>
              <a:t>各结点之间互不影响</a:t>
            </a:r>
            <a:endParaRPr lang="zh-CN" altLang="en-US" dirty="0">
              <a:solidFill>
                <a:srgbClr val="FF0000"/>
              </a:solidFill>
            </a:endParaRPr>
          </a:p>
        </p:txBody>
      </p:sp>
    </p:spTree>
    <p:extLst>
      <p:ext uri="{BB962C8B-B14F-4D97-AF65-F5344CB8AC3E}">
        <p14:creationId xmlns:p14="http://schemas.microsoft.com/office/powerpoint/2010/main" val="187976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right)">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9" grpId="0"/>
      <p:bldP spid="20"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1.1.3</a:t>
            </a:r>
            <a:r>
              <a:rPr lang="zh-CN" altLang="en-US" sz="3200" kern="1200" dirty="0">
                <a:solidFill>
                  <a:srgbClr val="1353A2"/>
                </a:solidFill>
                <a:latin typeface="微软雅黑" pitchFamily="34" charset="-122"/>
                <a:ea typeface="微软雅黑" pitchFamily="34" charset="-122"/>
                <a:cs typeface="+mn-cs"/>
              </a:rPr>
              <a:t>计算机网络的类型</a:t>
            </a:r>
          </a:p>
        </p:txBody>
      </p:sp>
      <p:grpSp>
        <p:nvGrpSpPr>
          <p:cNvPr id="4" name="组合 3"/>
          <p:cNvGrpSpPr/>
          <p:nvPr/>
        </p:nvGrpSpPr>
        <p:grpSpPr>
          <a:xfrm>
            <a:off x="840784" y="1413153"/>
            <a:ext cx="9567053" cy="1542415"/>
            <a:chOff x="840784" y="1413153"/>
            <a:chExt cx="9567053" cy="1542415"/>
          </a:xfrm>
        </p:grpSpPr>
        <p:sp>
          <p:nvSpPr>
            <p:cNvPr id="7" name="矩形 6"/>
            <p:cNvSpPr/>
            <p:nvPr/>
          </p:nvSpPr>
          <p:spPr>
            <a:xfrm>
              <a:off x="840784" y="1600468"/>
              <a:ext cx="7175873" cy="116778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FF0000"/>
                  </a:solidFill>
                  <a:latin typeface="微软雅黑"/>
                  <a:ea typeface="微软雅黑"/>
                  <a:cs typeface="微软雅黑"/>
                </a:rPr>
                <a:t>树型</a:t>
              </a:r>
              <a:r>
                <a:rPr lang="zh-CN" altLang="en-US" sz="2400" dirty="0">
                  <a:solidFill>
                    <a:srgbClr val="1353A2"/>
                  </a:solidFill>
                  <a:latin typeface="微软雅黑"/>
                  <a:ea typeface="微软雅黑"/>
                  <a:cs typeface="微软雅黑"/>
                </a:rPr>
                <a:t>拓扑结构中的各结点以层次化结构排列。</a:t>
              </a:r>
            </a:p>
          </p:txBody>
        </p:sp>
        <p:pic>
          <p:nvPicPr>
            <p:cNvPr id="10" name="图片 9"/>
            <p:cNvPicPr/>
            <p:nvPr/>
          </p:nvPicPr>
          <p:blipFill>
            <a:blip r:embed="rId2"/>
            <a:stretch>
              <a:fillRect/>
            </a:stretch>
          </p:blipFill>
          <p:spPr>
            <a:xfrm>
              <a:off x="8970197" y="1413153"/>
              <a:ext cx="1437640" cy="1542415"/>
            </a:xfrm>
            <a:prstGeom prst="rect">
              <a:avLst/>
            </a:prstGeom>
          </p:spPr>
        </p:pic>
      </p:grpSp>
      <p:grpSp>
        <p:nvGrpSpPr>
          <p:cNvPr id="5" name="组合 4"/>
          <p:cNvGrpSpPr/>
          <p:nvPr/>
        </p:nvGrpSpPr>
        <p:grpSpPr>
          <a:xfrm>
            <a:off x="840784" y="3105835"/>
            <a:ext cx="10658108" cy="1666240"/>
            <a:chOff x="840784" y="3105835"/>
            <a:chExt cx="10658108" cy="1666240"/>
          </a:xfrm>
        </p:grpSpPr>
        <p:sp>
          <p:nvSpPr>
            <p:cNvPr id="6" name="矩形 5"/>
            <p:cNvSpPr/>
            <p:nvPr/>
          </p:nvSpPr>
          <p:spPr>
            <a:xfrm>
              <a:off x="3047999" y="3105835"/>
              <a:ext cx="8450893" cy="158351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FF0000"/>
                  </a:solidFill>
                  <a:latin typeface="微软雅黑"/>
                  <a:ea typeface="微软雅黑"/>
                  <a:cs typeface="微软雅黑"/>
                </a:rPr>
                <a:t>网状</a:t>
              </a:r>
              <a:r>
                <a:rPr lang="zh-CN" altLang="en-US" sz="2400" dirty="0">
                  <a:solidFill>
                    <a:srgbClr val="1353A2"/>
                  </a:solidFill>
                  <a:latin typeface="微软雅黑"/>
                  <a:ea typeface="微软雅黑"/>
                  <a:cs typeface="微软雅黑"/>
                </a:rPr>
                <a:t>拓扑结构中各结点之间互相连接，且每个结点至少与其他两个结点相连。</a:t>
              </a:r>
              <a:endParaRPr lang="en-US" altLang="zh-CN" sz="2400" dirty="0">
                <a:solidFill>
                  <a:srgbClr val="1353A2"/>
                </a:solidFill>
                <a:latin typeface="微软雅黑"/>
                <a:ea typeface="微软雅黑"/>
                <a:cs typeface="微软雅黑"/>
              </a:endParaRPr>
            </a:p>
          </p:txBody>
        </p:sp>
        <p:pic>
          <p:nvPicPr>
            <p:cNvPr id="14" name="图片 13"/>
            <p:cNvPicPr/>
            <p:nvPr/>
          </p:nvPicPr>
          <p:blipFill>
            <a:blip r:embed="rId3"/>
            <a:stretch>
              <a:fillRect/>
            </a:stretch>
          </p:blipFill>
          <p:spPr>
            <a:xfrm>
              <a:off x="840784" y="3105835"/>
              <a:ext cx="1647190" cy="1666240"/>
            </a:xfrm>
            <a:prstGeom prst="rect">
              <a:avLst/>
            </a:prstGeom>
          </p:spPr>
        </p:pic>
      </p:grpSp>
      <p:sp>
        <p:nvSpPr>
          <p:cNvPr id="2" name="矩形 1"/>
          <p:cNvSpPr/>
          <p:nvPr/>
        </p:nvSpPr>
        <p:spPr>
          <a:xfrm>
            <a:off x="3874722" y="2583588"/>
            <a:ext cx="1107996" cy="369332"/>
          </a:xfrm>
          <a:prstGeom prst="rect">
            <a:avLst/>
          </a:prstGeom>
        </p:spPr>
        <p:txBody>
          <a:bodyPr wrap="none">
            <a:spAutoFit/>
          </a:bodyPr>
          <a:lstStyle/>
          <a:p>
            <a:r>
              <a:rPr lang="zh-CN" altLang="zh-CN" dirty="0">
                <a:solidFill>
                  <a:srgbClr val="FF0000"/>
                </a:solidFill>
              </a:rPr>
              <a:t>易于扩展</a:t>
            </a:r>
            <a:endParaRPr lang="zh-CN" altLang="en-US" dirty="0">
              <a:solidFill>
                <a:srgbClr val="FF0000"/>
              </a:solidFill>
            </a:endParaRPr>
          </a:p>
        </p:txBody>
      </p:sp>
      <p:sp>
        <p:nvSpPr>
          <p:cNvPr id="3" name="矩形 2"/>
          <p:cNvSpPr/>
          <p:nvPr/>
        </p:nvSpPr>
        <p:spPr>
          <a:xfrm>
            <a:off x="5162519" y="2583588"/>
            <a:ext cx="1107996" cy="369332"/>
          </a:xfrm>
          <a:prstGeom prst="rect">
            <a:avLst/>
          </a:prstGeom>
        </p:spPr>
        <p:txBody>
          <a:bodyPr wrap="none">
            <a:spAutoFit/>
          </a:bodyPr>
          <a:lstStyle/>
          <a:p>
            <a:r>
              <a:rPr lang="zh-CN" altLang="zh-CN" dirty="0">
                <a:solidFill>
                  <a:srgbClr val="FF0000"/>
                </a:solidFill>
              </a:rPr>
              <a:t>故障隔离</a:t>
            </a:r>
            <a:endParaRPr lang="zh-CN" altLang="en-US" dirty="0">
              <a:solidFill>
                <a:srgbClr val="FF0000"/>
              </a:solidFill>
            </a:endParaRPr>
          </a:p>
        </p:txBody>
      </p:sp>
      <p:sp>
        <p:nvSpPr>
          <p:cNvPr id="15" name="矩形 14"/>
          <p:cNvSpPr/>
          <p:nvPr/>
        </p:nvSpPr>
        <p:spPr>
          <a:xfrm>
            <a:off x="3487734" y="4772075"/>
            <a:ext cx="1107996" cy="369332"/>
          </a:xfrm>
          <a:prstGeom prst="rect">
            <a:avLst/>
          </a:prstGeom>
        </p:spPr>
        <p:txBody>
          <a:bodyPr wrap="none">
            <a:spAutoFit/>
          </a:bodyPr>
          <a:lstStyle/>
          <a:p>
            <a:r>
              <a:rPr lang="zh-CN" altLang="zh-CN" dirty="0">
                <a:solidFill>
                  <a:srgbClr val="FF0000"/>
                </a:solidFill>
              </a:rPr>
              <a:t>结构复杂</a:t>
            </a:r>
            <a:endParaRPr lang="zh-CN" altLang="en-US" dirty="0">
              <a:solidFill>
                <a:srgbClr val="FF0000"/>
              </a:solidFill>
            </a:endParaRPr>
          </a:p>
        </p:txBody>
      </p:sp>
      <p:sp>
        <p:nvSpPr>
          <p:cNvPr id="16" name="矩形 15"/>
          <p:cNvSpPr/>
          <p:nvPr/>
        </p:nvSpPr>
        <p:spPr>
          <a:xfrm>
            <a:off x="5947349" y="4772075"/>
            <a:ext cx="1107996" cy="369332"/>
          </a:xfrm>
          <a:prstGeom prst="rect">
            <a:avLst/>
          </a:prstGeom>
        </p:spPr>
        <p:txBody>
          <a:bodyPr wrap="none">
            <a:spAutoFit/>
          </a:bodyPr>
          <a:lstStyle/>
          <a:p>
            <a:r>
              <a:rPr lang="zh-CN" altLang="zh-CN" dirty="0">
                <a:solidFill>
                  <a:srgbClr val="FF0000"/>
                </a:solidFill>
              </a:rPr>
              <a:t>成本较高</a:t>
            </a:r>
            <a:endParaRPr lang="zh-CN" altLang="en-US" dirty="0">
              <a:solidFill>
                <a:srgbClr val="FF0000"/>
              </a:solidFill>
            </a:endParaRPr>
          </a:p>
        </p:txBody>
      </p:sp>
      <p:sp>
        <p:nvSpPr>
          <p:cNvPr id="17" name="矩形 16"/>
          <p:cNvSpPr/>
          <p:nvPr/>
        </p:nvSpPr>
        <p:spPr>
          <a:xfrm>
            <a:off x="3487734" y="5372611"/>
            <a:ext cx="1800493" cy="369332"/>
          </a:xfrm>
          <a:prstGeom prst="rect">
            <a:avLst/>
          </a:prstGeom>
        </p:spPr>
        <p:txBody>
          <a:bodyPr wrap="none">
            <a:spAutoFit/>
          </a:bodyPr>
          <a:lstStyle/>
          <a:p>
            <a:r>
              <a:rPr lang="zh-CN" altLang="zh-CN" dirty="0">
                <a:solidFill>
                  <a:srgbClr val="FF0000"/>
                </a:solidFill>
              </a:rPr>
              <a:t>难以管理和维护</a:t>
            </a:r>
            <a:endParaRPr lang="zh-CN" altLang="en-US" dirty="0">
              <a:solidFill>
                <a:srgbClr val="FF0000"/>
              </a:solidFill>
            </a:endParaRPr>
          </a:p>
        </p:txBody>
      </p:sp>
      <p:sp>
        <p:nvSpPr>
          <p:cNvPr id="18" name="矩形 17"/>
          <p:cNvSpPr/>
          <p:nvPr/>
        </p:nvSpPr>
        <p:spPr>
          <a:xfrm>
            <a:off x="5947349" y="5372611"/>
            <a:ext cx="646331" cy="369332"/>
          </a:xfrm>
          <a:prstGeom prst="rect">
            <a:avLst/>
          </a:prstGeom>
        </p:spPr>
        <p:txBody>
          <a:bodyPr wrap="none">
            <a:spAutoFit/>
          </a:bodyPr>
          <a:lstStyle/>
          <a:p>
            <a:r>
              <a:rPr lang="zh-CN" altLang="zh-CN" dirty="0">
                <a:solidFill>
                  <a:srgbClr val="FF0000"/>
                </a:solidFill>
              </a:rPr>
              <a:t>可靠</a:t>
            </a:r>
            <a:endParaRPr lang="zh-CN" altLang="en-US" dirty="0">
              <a:solidFill>
                <a:srgbClr val="FF0000"/>
              </a:solidFill>
            </a:endParaRPr>
          </a:p>
        </p:txBody>
      </p:sp>
    </p:spTree>
    <p:extLst>
      <p:ext uri="{BB962C8B-B14F-4D97-AF65-F5344CB8AC3E}">
        <p14:creationId xmlns:p14="http://schemas.microsoft.com/office/powerpoint/2010/main" val="272763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16"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1.1.4 </a:t>
            </a:r>
            <a:r>
              <a:rPr lang="zh-CN" altLang="en-US" sz="3200" kern="1200" dirty="0">
                <a:solidFill>
                  <a:srgbClr val="1353A2"/>
                </a:solidFill>
                <a:latin typeface="微软雅黑" pitchFamily="34" charset="-122"/>
                <a:ea typeface="微软雅黑" pitchFamily="34" charset="-122"/>
                <a:cs typeface="+mn-cs"/>
              </a:rPr>
              <a:t>计算机网络的功能</a:t>
            </a:r>
          </a:p>
        </p:txBody>
      </p:sp>
      <p:sp>
        <p:nvSpPr>
          <p:cNvPr id="9" name="矩形 8"/>
          <p:cNvSpPr/>
          <p:nvPr/>
        </p:nvSpPr>
        <p:spPr>
          <a:xfrm>
            <a:off x="630475" y="1226932"/>
            <a:ext cx="10968625" cy="11905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zh-CN" sz="2400" dirty="0">
                <a:solidFill>
                  <a:srgbClr val="FF0000"/>
                </a:solidFill>
                <a:latin typeface="微软雅黑"/>
                <a:ea typeface="微软雅黑"/>
                <a:cs typeface="微软雅黑"/>
              </a:rPr>
              <a:t>信息传递</a:t>
            </a:r>
            <a:r>
              <a:rPr lang="zh-CN" altLang="zh-CN" sz="2400" dirty="0">
                <a:solidFill>
                  <a:srgbClr val="0070C0"/>
                </a:solidFill>
                <a:latin typeface="微软雅黑"/>
                <a:ea typeface="微软雅黑"/>
                <a:cs typeface="微软雅黑"/>
              </a:rPr>
              <a:t>和</a:t>
            </a:r>
            <a:r>
              <a:rPr lang="zh-CN" altLang="zh-CN" sz="2400" dirty="0">
                <a:solidFill>
                  <a:srgbClr val="FF0000"/>
                </a:solidFill>
                <a:latin typeface="微软雅黑"/>
                <a:ea typeface="微软雅黑"/>
                <a:cs typeface="微软雅黑"/>
              </a:rPr>
              <a:t>资源共享</a:t>
            </a:r>
            <a:r>
              <a:rPr lang="zh-CN" altLang="zh-CN" sz="2400" dirty="0">
                <a:solidFill>
                  <a:srgbClr val="0070C0"/>
                </a:solidFill>
                <a:latin typeface="微软雅黑"/>
                <a:ea typeface="微软雅黑"/>
                <a:cs typeface="微软雅黑"/>
              </a:rPr>
              <a:t>是计算机网络产生与发展以来一直追求的目标，也是计算机网络最主要的两大功能。</a:t>
            </a:r>
          </a:p>
        </p:txBody>
      </p:sp>
      <p:sp>
        <p:nvSpPr>
          <p:cNvPr id="11" name="矩形 10"/>
          <p:cNvSpPr/>
          <p:nvPr/>
        </p:nvSpPr>
        <p:spPr>
          <a:xfrm>
            <a:off x="630474" y="2417524"/>
            <a:ext cx="10968625" cy="210057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1353A2"/>
                </a:solidFill>
                <a:latin typeface="微软雅黑"/>
                <a:ea typeface="微软雅黑"/>
                <a:cs typeface="微软雅黑"/>
              </a:rPr>
              <a:t>1</a:t>
            </a:r>
            <a:r>
              <a:rPr lang="zh-CN" altLang="en-US" sz="2400" dirty="0">
                <a:solidFill>
                  <a:srgbClr val="1353A2"/>
                </a:solidFill>
                <a:latin typeface="微软雅黑"/>
                <a:ea typeface="微软雅黑"/>
                <a:cs typeface="微软雅黑"/>
              </a:rPr>
              <a:t>、信息传递</a:t>
            </a:r>
            <a:endParaRPr lang="en-US" altLang="zh-CN" sz="2400" dirty="0">
              <a:solidFill>
                <a:srgbClr val="1353A2"/>
              </a:solidFill>
              <a:latin typeface="微软雅黑"/>
              <a:ea typeface="微软雅黑"/>
              <a:cs typeface="微软雅黑"/>
            </a:endParaRPr>
          </a:p>
          <a:p>
            <a:pPr indent="457200">
              <a:lnSpc>
                <a:spcPct val="140000"/>
              </a:lnSpc>
            </a:pPr>
            <a:r>
              <a:rPr lang="zh-CN" altLang="zh-CN" sz="2400" dirty="0">
                <a:solidFill>
                  <a:srgbClr val="FF0000"/>
                </a:solidFill>
                <a:latin typeface="微软雅黑"/>
                <a:ea typeface="微软雅黑"/>
                <a:cs typeface="微软雅黑"/>
              </a:rPr>
              <a:t>信息传递是计算机网络最基本的功能</a:t>
            </a:r>
            <a:r>
              <a:rPr lang="zh-CN" altLang="zh-CN" sz="2400" dirty="0">
                <a:solidFill>
                  <a:srgbClr val="1353A2"/>
                </a:solidFill>
                <a:latin typeface="微软雅黑"/>
                <a:ea typeface="微软雅黑"/>
                <a:cs typeface="微软雅黑"/>
              </a:rPr>
              <a:t>，它用来快速传送计算机与终端、计算机与计算机之间的各种信息，包括文字信件、新闻消息、咨询信息、图片资料、报纸版面等。</a:t>
            </a:r>
            <a:endParaRPr lang="zh-CN" altLang="en-US" sz="2400" dirty="0">
              <a:solidFill>
                <a:srgbClr val="1353A2"/>
              </a:solidFill>
              <a:latin typeface="微软雅黑"/>
              <a:ea typeface="微软雅黑"/>
              <a:cs typeface="微软雅黑"/>
            </a:endParaRPr>
          </a:p>
        </p:txBody>
      </p:sp>
    </p:spTree>
    <p:extLst>
      <p:ext uri="{BB962C8B-B14F-4D97-AF65-F5344CB8AC3E}">
        <p14:creationId xmlns:p14="http://schemas.microsoft.com/office/powerpoint/2010/main" val="27496022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1.1.4 </a:t>
            </a:r>
            <a:r>
              <a:rPr lang="zh-CN" altLang="en-US" sz="3200" kern="1200" dirty="0">
                <a:solidFill>
                  <a:srgbClr val="1353A2"/>
                </a:solidFill>
                <a:latin typeface="微软雅黑" pitchFamily="34" charset="-122"/>
                <a:ea typeface="微软雅黑" pitchFamily="34" charset="-122"/>
                <a:cs typeface="+mn-cs"/>
              </a:rPr>
              <a:t>计算机网络的功能</a:t>
            </a:r>
          </a:p>
        </p:txBody>
      </p:sp>
      <p:sp>
        <p:nvSpPr>
          <p:cNvPr id="9" name="矩形 8"/>
          <p:cNvSpPr/>
          <p:nvPr/>
        </p:nvSpPr>
        <p:spPr>
          <a:xfrm>
            <a:off x="630475" y="1226932"/>
            <a:ext cx="10968625" cy="11905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zh-CN" sz="2400" dirty="0">
                <a:solidFill>
                  <a:srgbClr val="FF0000"/>
                </a:solidFill>
                <a:latin typeface="微软雅黑"/>
                <a:ea typeface="微软雅黑"/>
                <a:cs typeface="微软雅黑"/>
              </a:rPr>
              <a:t>信息传递</a:t>
            </a:r>
            <a:r>
              <a:rPr lang="zh-CN" altLang="zh-CN" sz="2400" dirty="0">
                <a:solidFill>
                  <a:srgbClr val="0070C0"/>
                </a:solidFill>
                <a:latin typeface="微软雅黑"/>
                <a:ea typeface="微软雅黑"/>
                <a:cs typeface="微软雅黑"/>
              </a:rPr>
              <a:t>和</a:t>
            </a:r>
            <a:r>
              <a:rPr lang="zh-CN" altLang="zh-CN" sz="2400" dirty="0">
                <a:solidFill>
                  <a:srgbClr val="FF0000"/>
                </a:solidFill>
                <a:latin typeface="微软雅黑"/>
                <a:ea typeface="微软雅黑"/>
                <a:cs typeface="微软雅黑"/>
              </a:rPr>
              <a:t>资源共享</a:t>
            </a:r>
            <a:r>
              <a:rPr lang="zh-CN" altLang="zh-CN" sz="2400" dirty="0">
                <a:solidFill>
                  <a:srgbClr val="0070C0"/>
                </a:solidFill>
                <a:latin typeface="微软雅黑"/>
                <a:ea typeface="微软雅黑"/>
                <a:cs typeface="微软雅黑"/>
              </a:rPr>
              <a:t>是计算机网络产生与发展以来一直追求的目标，也是计算机网络最主要的两大功能。</a:t>
            </a:r>
          </a:p>
        </p:txBody>
      </p:sp>
      <p:sp>
        <p:nvSpPr>
          <p:cNvPr id="11" name="矩形 10"/>
          <p:cNvSpPr/>
          <p:nvPr/>
        </p:nvSpPr>
        <p:spPr>
          <a:xfrm>
            <a:off x="630475" y="2417524"/>
            <a:ext cx="10968625" cy="16784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1353A2"/>
                </a:solidFill>
                <a:latin typeface="微软雅黑"/>
                <a:ea typeface="微软雅黑"/>
                <a:cs typeface="微软雅黑"/>
              </a:rPr>
              <a:t>2</a:t>
            </a:r>
            <a:r>
              <a:rPr lang="zh-CN" altLang="en-US" sz="2400" dirty="0">
                <a:solidFill>
                  <a:srgbClr val="1353A2"/>
                </a:solidFill>
                <a:latin typeface="微软雅黑"/>
                <a:ea typeface="微软雅黑"/>
                <a:cs typeface="微软雅黑"/>
              </a:rPr>
              <a:t>、资源共享</a:t>
            </a:r>
            <a:endParaRPr lang="en-US" altLang="zh-CN" sz="2400" dirty="0">
              <a:solidFill>
                <a:srgbClr val="1353A2"/>
              </a:solidFill>
              <a:latin typeface="微软雅黑"/>
              <a:ea typeface="微软雅黑"/>
              <a:cs typeface="微软雅黑"/>
            </a:endParaRPr>
          </a:p>
          <a:p>
            <a:pPr indent="457200">
              <a:lnSpc>
                <a:spcPct val="140000"/>
              </a:lnSpc>
            </a:pPr>
            <a:r>
              <a:rPr lang="zh-CN" altLang="en-US" sz="2400" dirty="0">
                <a:solidFill>
                  <a:srgbClr val="1353A2"/>
                </a:solidFill>
                <a:latin typeface="微软雅黑"/>
                <a:ea typeface="微软雅黑"/>
                <a:cs typeface="微软雅黑"/>
              </a:rPr>
              <a:t>“共享”是指网络中的部分或全部用户可以部分或全部享受网络中的资源，计算机网络可共享的资源包括硬件资源、软件资源和信息资源。</a:t>
            </a:r>
          </a:p>
        </p:txBody>
      </p:sp>
      <p:sp>
        <p:nvSpPr>
          <p:cNvPr id="2" name="矩形 1"/>
          <p:cNvSpPr/>
          <p:nvPr/>
        </p:nvSpPr>
        <p:spPr>
          <a:xfrm>
            <a:off x="630474" y="4096012"/>
            <a:ext cx="10968625" cy="16435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zh-CN"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1</a:t>
            </a:r>
            <a:r>
              <a:rPr lang="zh-CN" altLang="zh-CN" sz="2400" dirty="0">
                <a:solidFill>
                  <a:srgbClr val="1353A2"/>
                </a:solidFill>
                <a:latin typeface="微软雅黑"/>
                <a:ea typeface="微软雅黑"/>
                <a:cs typeface="微软雅黑"/>
              </a:rPr>
              <a:t>）硬件共享</a:t>
            </a:r>
          </a:p>
          <a:p>
            <a:pPr indent="457200">
              <a:lnSpc>
                <a:spcPct val="140000"/>
              </a:lnSpc>
            </a:pPr>
            <a:r>
              <a:rPr lang="zh-CN" altLang="zh-CN" sz="2400" dirty="0">
                <a:solidFill>
                  <a:srgbClr val="FF0000"/>
                </a:solidFill>
                <a:latin typeface="微软雅黑"/>
                <a:ea typeface="微软雅黑"/>
                <a:cs typeface="微软雅黑"/>
              </a:rPr>
              <a:t>硬件共享</a:t>
            </a:r>
            <a:r>
              <a:rPr lang="zh-CN" altLang="zh-CN" sz="2400" dirty="0">
                <a:solidFill>
                  <a:srgbClr val="1353A2"/>
                </a:solidFill>
                <a:latin typeface="微软雅黑"/>
                <a:ea typeface="微软雅黑"/>
                <a:cs typeface="微软雅黑"/>
              </a:rPr>
              <a:t>指通过网络对处理资源、存储资源、输入输出资源等硬件资源的共享，</a:t>
            </a:r>
            <a:r>
              <a:rPr lang="zh-CN" altLang="en-US" sz="2400" dirty="0">
                <a:solidFill>
                  <a:srgbClr val="1353A2"/>
                </a:solidFill>
                <a:latin typeface="微软雅黑"/>
                <a:ea typeface="微软雅黑"/>
                <a:cs typeface="微软雅黑"/>
              </a:rPr>
              <a:t>通过网络实现这些硬件资源的共享，不仅可节约成本，亦可提高资源利用率。</a:t>
            </a:r>
          </a:p>
        </p:txBody>
      </p:sp>
    </p:spTree>
    <p:extLst>
      <p:ext uri="{BB962C8B-B14F-4D97-AF65-F5344CB8AC3E}">
        <p14:creationId xmlns:p14="http://schemas.microsoft.com/office/powerpoint/2010/main" val="32353124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1.1.4 </a:t>
            </a:r>
            <a:r>
              <a:rPr lang="zh-CN" altLang="en-US" sz="3200" kern="1200" dirty="0">
                <a:solidFill>
                  <a:srgbClr val="1353A2"/>
                </a:solidFill>
                <a:latin typeface="微软雅黑" pitchFamily="34" charset="-122"/>
                <a:ea typeface="微软雅黑" pitchFamily="34" charset="-122"/>
                <a:cs typeface="+mn-cs"/>
              </a:rPr>
              <a:t>计算机网络的功能</a:t>
            </a:r>
          </a:p>
        </p:txBody>
      </p:sp>
      <p:sp>
        <p:nvSpPr>
          <p:cNvPr id="9" name="矩形 8"/>
          <p:cNvSpPr/>
          <p:nvPr/>
        </p:nvSpPr>
        <p:spPr>
          <a:xfrm>
            <a:off x="630475" y="1226932"/>
            <a:ext cx="10968625" cy="11905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zh-CN" sz="2400" dirty="0">
                <a:solidFill>
                  <a:srgbClr val="FF0000"/>
                </a:solidFill>
                <a:latin typeface="微软雅黑"/>
                <a:ea typeface="微软雅黑"/>
                <a:cs typeface="微软雅黑"/>
              </a:rPr>
              <a:t>信息传递</a:t>
            </a:r>
            <a:r>
              <a:rPr lang="zh-CN" altLang="zh-CN" sz="2400" dirty="0">
                <a:solidFill>
                  <a:srgbClr val="0070C0"/>
                </a:solidFill>
                <a:latin typeface="微软雅黑"/>
                <a:ea typeface="微软雅黑"/>
                <a:cs typeface="微软雅黑"/>
              </a:rPr>
              <a:t>和</a:t>
            </a:r>
            <a:r>
              <a:rPr lang="zh-CN" altLang="zh-CN" sz="2400" dirty="0">
                <a:solidFill>
                  <a:srgbClr val="FF0000"/>
                </a:solidFill>
                <a:latin typeface="微软雅黑"/>
                <a:ea typeface="微软雅黑"/>
                <a:cs typeface="微软雅黑"/>
              </a:rPr>
              <a:t>资源共享</a:t>
            </a:r>
            <a:r>
              <a:rPr lang="zh-CN" altLang="zh-CN" sz="2400" dirty="0">
                <a:solidFill>
                  <a:srgbClr val="0070C0"/>
                </a:solidFill>
                <a:latin typeface="微软雅黑"/>
                <a:ea typeface="微软雅黑"/>
                <a:cs typeface="微软雅黑"/>
              </a:rPr>
              <a:t>是计算机网络产生与发展以来一直追求的目标，也是计算机网络最主要的两大功能。</a:t>
            </a:r>
          </a:p>
        </p:txBody>
      </p:sp>
      <p:sp>
        <p:nvSpPr>
          <p:cNvPr id="11" name="矩形 10"/>
          <p:cNvSpPr/>
          <p:nvPr/>
        </p:nvSpPr>
        <p:spPr>
          <a:xfrm>
            <a:off x="630475" y="2417524"/>
            <a:ext cx="10968625" cy="16784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1353A2"/>
                </a:solidFill>
                <a:latin typeface="微软雅黑"/>
                <a:ea typeface="微软雅黑"/>
                <a:cs typeface="微软雅黑"/>
              </a:rPr>
              <a:t>2</a:t>
            </a:r>
            <a:r>
              <a:rPr lang="zh-CN" altLang="en-US" sz="2400" dirty="0">
                <a:solidFill>
                  <a:srgbClr val="1353A2"/>
                </a:solidFill>
                <a:latin typeface="微软雅黑"/>
                <a:ea typeface="微软雅黑"/>
                <a:cs typeface="微软雅黑"/>
              </a:rPr>
              <a:t>、资源共享</a:t>
            </a:r>
            <a:endParaRPr lang="en-US" altLang="zh-CN" sz="2400" dirty="0">
              <a:solidFill>
                <a:srgbClr val="1353A2"/>
              </a:solidFill>
              <a:latin typeface="微软雅黑"/>
              <a:ea typeface="微软雅黑"/>
              <a:cs typeface="微软雅黑"/>
            </a:endParaRPr>
          </a:p>
          <a:p>
            <a:pPr indent="457200">
              <a:lnSpc>
                <a:spcPct val="140000"/>
              </a:lnSpc>
            </a:pPr>
            <a:r>
              <a:rPr lang="zh-CN" altLang="en-US" sz="2400" dirty="0">
                <a:solidFill>
                  <a:srgbClr val="1353A2"/>
                </a:solidFill>
                <a:latin typeface="微软雅黑"/>
                <a:ea typeface="微软雅黑"/>
                <a:cs typeface="微软雅黑"/>
              </a:rPr>
              <a:t>“共享”是指网络中的部分或全部用户可以部分或全部享受网络中的资源，计算机网络可共享的资源包括硬件资源、软件资源和信息资源。</a:t>
            </a:r>
          </a:p>
        </p:txBody>
      </p:sp>
      <p:sp>
        <p:nvSpPr>
          <p:cNvPr id="2" name="矩形 1"/>
          <p:cNvSpPr/>
          <p:nvPr/>
        </p:nvSpPr>
        <p:spPr>
          <a:xfrm>
            <a:off x="630474" y="4096012"/>
            <a:ext cx="10968625" cy="191648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2</a:t>
            </a:r>
            <a:r>
              <a:rPr lang="zh-CN" altLang="en-US" sz="2400" dirty="0">
                <a:solidFill>
                  <a:srgbClr val="1353A2"/>
                </a:solidFill>
                <a:latin typeface="微软雅黑"/>
                <a:ea typeface="微软雅黑"/>
                <a:cs typeface="微软雅黑"/>
              </a:rPr>
              <a:t>）软件共享</a:t>
            </a:r>
          </a:p>
          <a:p>
            <a:pPr indent="457200">
              <a:lnSpc>
                <a:spcPct val="140000"/>
              </a:lnSpc>
            </a:pPr>
            <a:r>
              <a:rPr lang="zh-CN" altLang="en-US" sz="2400" dirty="0">
                <a:solidFill>
                  <a:srgbClr val="FF0000"/>
                </a:solidFill>
                <a:latin typeface="微软雅黑"/>
                <a:ea typeface="微软雅黑"/>
                <a:cs typeface="微软雅黑"/>
              </a:rPr>
              <a:t>软件共享</a:t>
            </a:r>
            <a:r>
              <a:rPr lang="zh-CN" altLang="en-US" sz="2400" dirty="0">
                <a:solidFill>
                  <a:srgbClr val="1353A2"/>
                </a:solidFill>
                <a:latin typeface="微软雅黑"/>
                <a:ea typeface="微软雅黑"/>
                <a:cs typeface="微软雅黑"/>
              </a:rPr>
              <a:t>是指通过网络对语言处理程序、应用程序和服务程序等软件资源的共享。软件共享在保持数据完整性和统一性的前提下，允许多个用户同时调用服务器的各种软件资源。</a:t>
            </a:r>
          </a:p>
        </p:txBody>
      </p:sp>
    </p:spTree>
    <p:extLst>
      <p:ext uri="{BB962C8B-B14F-4D97-AF65-F5344CB8AC3E}">
        <p14:creationId xmlns:p14="http://schemas.microsoft.com/office/powerpoint/2010/main" val="42945757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1.1.4 </a:t>
            </a:r>
            <a:r>
              <a:rPr lang="zh-CN" altLang="en-US" sz="3200" kern="1200" dirty="0">
                <a:solidFill>
                  <a:srgbClr val="1353A2"/>
                </a:solidFill>
                <a:latin typeface="微软雅黑" pitchFamily="34" charset="-122"/>
                <a:ea typeface="微软雅黑" pitchFamily="34" charset="-122"/>
                <a:cs typeface="+mn-cs"/>
              </a:rPr>
              <a:t>计算机网络的功能</a:t>
            </a:r>
          </a:p>
        </p:txBody>
      </p:sp>
      <p:sp>
        <p:nvSpPr>
          <p:cNvPr id="9" name="矩形 8"/>
          <p:cNvSpPr/>
          <p:nvPr/>
        </p:nvSpPr>
        <p:spPr>
          <a:xfrm>
            <a:off x="630475" y="1226932"/>
            <a:ext cx="10968625" cy="11905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zh-CN" sz="2400" dirty="0">
                <a:solidFill>
                  <a:srgbClr val="FF0000"/>
                </a:solidFill>
                <a:latin typeface="微软雅黑"/>
                <a:ea typeface="微软雅黑"/>
                <a:cs typeface="微软雅黑"/>
              </a:rPr>
              <a:t>信息传递</a:t>
            </a:r>
            <a:r>
              <a:rPr lang="zh-CN" altLang="zh-CN" sz="2400" dirty="0">
                <a:solidFill>
                  <a:srgbClr val="0070C0"/>
                </a:solidFill>
                <a:latin typeface="微软雅黑"/>
                <a:ea typeface="微软雅黑"/>
                <a:cs typeface="微软雅黑"/>
              </a:rPr>
              <a:t>和</a:t>
            </a:r>
            <a:r>
              <a:rPr lang="zh-CN" altLang="zh-CN" sz="2400" dirty="0">
                <a:solidFill>
                  <a:srgbClr val="FF0000"/>
                </a:solidFill>
                <a:latin typeface="微软雅黑"/>
                <a:ea typeface="微软雅黑"/>
                <a:cs typeface="微软雅黑"/>
              </a:rPr>
              <a:t>资源共享</a:t>
            </a:r>
            <a:r>
              <a:rPr lang="zh-CN" altLang="zh-CN" sz="2400" dirty="0">
                <a:solidFill>
                  <a:srgbClr val="0070C0"/>
                </a:solidFill>
                <a:latin typeface="微软雅黑"/>
                <a:ea typeface="微软雅黑"/>
                <a:cs typeface="微软雅黑"/>
              </a:rPr>
              <a:t>是计算机网络产生与发展以来一直追求的目标，也是计算机网络最主要的两大功能。</a:t>
            </a:r>
          </a:p>
        </p:txBody>
      </p:sp>
      <p:sp>
        <p:nvSpPr>
          <p:cNvPr id="11" name="矩形 10"/>
          <p:cNvSpPr/>
          <p:nvPr/>
        </p:nvSpPr>
        <p:spPr>
          <a:xfrm>
            <a:off x="630475" y="2417524"/>
            <a:ext cx="10968625" cy="16784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1353A2"/>
                </a:solidFill>
                <a:latin typeface="微软雅黑"/>
                <a:ea typeface="微软雅黑"/>
                <a:cs typeface="微软雅黑"/>
              </a:rPr>
              <a:t>2</a:t>
            </a:r>
            <a:r>
              <a:rPr lang="zh-CN" altLang="en-US" sz="2400" dirty="0">
                <a:solidFill>
                  <a:srgbClr val="1353A2"/>
                </a:solidFill>
                <a:latin typeface="微软雅黑"/>
                <a:ea typeface="微软雅黑"/>
                <a:cs typeface="微软雅黑"/>
              </a:rPr>
              <a:t>、资源共享</a:t>
            </a:r>
            <a:endParaRPr lang="en-US" altLang="zh-CN" sz="2400" dirty="0">
              <a:solidFill>
                <a:srgbClr val="1353A2"/>
              </a:solidFill>
              <a:latin typeface="微软雅黑"/>
              <a:ea typeface="微软雅黑"/>
              <a:cs typeface="微软雅黑"/>
            </a:endParaRPr>
          </a:p>
          <a:p>
            <a:pPr indent="457200">
              <a:lnSpc>
                <a:spcPct val="140000"/>
              </a:lnSpc>
            </a:pPr>
            <a:r>
              <a:rPr lang="zh-CN" altLang="en-US" sz="2400" dirty="0">
                <a:solidFill>
                  <a:srgbClr val="1353A2"/>
                </a:solidFill>
                <a:latin typeface="微软雅黑"/>
                <a:ea typeface="微软雅黑"/>
                <a:cs typeface="微软雅黑"/>
              </a:rPr>
              <a:t>“共享”是指网络中的部分或全部用户可以部分或全部享受网络中的资源，计算机网络可共享的资源包括硬件资源、软件资源和信息资源。</a:t>
            </a:r>
          </a:p>
        </p:txBody>
      </p:sp>
      <p:sp>
        <p:nvSpPr>
          <p:cNvPr id="2" name="矩形 1"/>
          <p:cNvSpPr/>
          <p:nvPr/>
        </p:nvSpPr>
        <p:spPr>
          <a:xfrm>
            <a:off x="630474" y="4096012"/>
            <a:ext cx="10968625" cy="23423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3</a:t>
            </a:r>
            <a:r>
              <a:rPr lang="zh-CN" altLang="en-US" sz="2400" dirty="0">
                <a:solidFill>
                  <a:srgbClr val="1353A2"/>
                </a:solidFill>
                <a:latin typeface="微软雅黑"/>
                <a:ea typeface="微软雅黑"/>
                <a:cs typeface="微软雅黑"/>
              </a:rPr>
              <a:t>）</a:t>
            </a:r>
            <a:r>
              <a:rPr lang="zh-CN" altLang="en-US" sz="2400" dirty="0">
                <a:solidFill>
                  <a:srgbClr val="FF0000"/>
                </a:solidFill>
                <a:latin typeface="微软雅黑"/>
                <a:ea typeface="微软雅黑"/>
                <a:cs typeface="微软雅黑"/>
              </a:rPr>
              <a:t>信息共享</a:t>
            </a:r>
          </a:p>
          <a:p>
            <a:pPr indent="457200">
              <a:lnSpc>
                <a:spcPct val="140000"/>
              </a:lnSpc>
            </a:pPr>
            <a:r>
              <a:rPr lang="zh-CN" altLang="en-US" sz="2400" dirty="0">
                <a:solidFill>
                  <a:srgbClr val="1353A2"/>
                </a:solidFill>
                <a:latin typeface="微软雅黑"/>
                <a:ea typeface="微软雅黑"/>
                <a:cs typeface="微软雅黑"/>
              </a:rPr>
              <a:t>信息是</a:t>
            </a:r>
            <a:r>
              <a:rPr lang="en-US" altLang="zh-CN" sz="2400" dirty="0">
                <a:solidFill>
                  <a:srgbClr val="1353A2"/>
                </a:solidFill>
                <a:latin typeface="微软雅黑"/>
                <a:ea typeface="微软雅黑"/>
                <a:cs typeface="微软雅黑"/>
              </a:rPr>
              <a:t>21</a:t>
            </a:r>
            <a:r>
              <a:rPr lang="zh-CN" altLang="en-US" sz="2400" dirty="0">
                <a:solidFill>
                  <a:srgbClr val="1353A2"/>
                </a:solidFill>
                <a:latin typeface="微软雅黑"/>
                <a:ea typeface="微软雅黑"/>
                <a:cs typeface="微软雅黑"/>
              </a:rPr>
              <a:t>世纪最宝贵的资源之一，随着互联网的普及，人们越来越习惯在网络上发布、浏览信息。</a:t>
            </a:r>
            <a:r>
              <a:rPr lang="zh-CN" altLang="en-US" sz="2400" dirty="0">
                <a:solidFill>
                  <a:srgbClr val="FF0000"/>
                </a:solidFill>
                <a:latin typeface="微软雅黑"/>
                <a:ea typeface="微软雅黑"/>
                <a:cs typeface="微软雅黑"/>
              </a:rPr>
              <a:t>如今世界上最大的互联网</a:t>
            </a:r>
            <a:r>
              <a:rPr lang="en-US" altLang="zh-CN" sz="2400" dirty="0">
                <a:solidFill>
                  <a:srgbClr val="FF0000"/>
                </a:solidFill>
                <a:latin typeface="微软雅黑"/>
                <a:ea typeface="微软雅黑"/>
                <a:cs typeface="微软雅黑"/>
              </a:rPr>
              <a:t>——Internet</a:t>
            </a:r>
            <a:r>
              <a:rPr lang="zh-CN" altLang="en-US" sz="2400" dirty="0">
                <a:solidFill>
                  <a:srgbClr val="1353A2"/>
                </a:solidFill>
                <a:latin typeface="微软雅黑"/>
                <a:ea typeface="微软雅黑"/>
                <a:cs typeface="微软雅黑"/>
              </a:rPr>
              <a:t>中包含了非常丰富的信息，用户只要接入互联网，便能通过网络去搜索、访问、浏览或者下载所需信息。</a:t>
            </a:r>
          </a:p>
        </p:txBody>
      </p:sp>
    </p:spTree>
    <p:extLst>
      <p:ext uri="{BB962C8B-B14F-4D97-AF65-F5344CB8AC3E}">
        <p14:creationId xmlns:p14="http://schemas.microsoft.com/office/powerpoint/2010/main" val="24465282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2365132" y="447215"/>
            <a:ext cx="3167527" cy="646331"/>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zh-CN" altLang="en-US" sz="3600" kern="1200" dirty="0">
                <a:solidFill>
                  <a:srgbClr val="1353A2"/>
                </a:solidFill>
                <a:latin typeface="微软雅黑" pitchFamily="34" charset="-122"/>
                <a:ea typeface="微软雅黑" pitchFamily="34" charset="-122"/>
                <a:cs typeface="+mn-cs"/>
              </a:rPr>
              <a:t>目录页</a:t>
            </a:r>
          </a:p>
        </p:txBody>
      </p:sp>
      <p:cxnSp>
        <p:nvCxnSpPr>
          <p:cNvPr id="49"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51"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52" name="矩形 1"/>
          <p:cNvSpPr>
            <a:spLocks noChangeArrowheads="1"/>
          </p:cNvSpPr>
          <p:nvPr/>
        </p:nvSpPr>
        <p:spPr bwMode="auto">
          <a:xfrm>
            <a:off x="853115" y="1769173"/>
            <a:ext cx="1888804"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chemeClr val="bg1">
                  <a:lumMod val="50000"/>
                </a:schemeClr>
              </a:solidFill>
              <a:latin typeface="Franklin Gothic Medium" pitchFamily="34" charset="0"/>
              <a:ea typeface="+mn-ea"/>
            </a:endParaRPr>
          </a:p>
        </p:txBody>
      </p:sp>
      <p:sp>
        <p:nvSpPr>
          <p:cNvPr id="53" name="矩形 21"/>
          <p:cNvSpPr>
            <a:spLocks noChangeArrowheads="1"/>
          </p:cNvSpPr>
          <p:nvPr/>
        </p:nvSpPr>
        <p:spPr bwMode="auto">
          <a:xfrm>
            <a:off x="2754403" y="1769173"/>
            <a:ext cx="1888803" cy="2038712"/>
          </a:xfrm>
          <a:prstGeom prst="rect">
            <a:avLst/>
          </a:prstGeom>
          <a:solidFill>
            <a:srgbClr val="1353A2"/>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59" name="矩形 22"/>
          <p:cNvSpPr>
            <a:spLocks noChangeArrowheads="1"/>
          </p:cNvSpPr>
          <p:nvPr/>
        </p:nvSpPr>
        <p:spPr bwMode="auto">
          <a:xfrm>
            <a:off x="4641822" y="1769173"/>
            <a:ext cx="1892565"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62" name="矩形 28"/>
          <p:cNvSpPr>
            <a:spLocks noChangeArrowheads="1"/>
          </p:cNvSpPr>
          <p:nvPr/>
        </p:nvSpPr>
        <p:spPr bwMode="auto">
          <a:xfrm>
            <a:off x="2688272" y="1783400"/>
            <a:ext cx="20331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与</a:t>
            </a: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接入</a:t>
            </a:r>
          </a:p>
        </p:txBody>
      </p:sp>
      <p:sp>
        <p:nvSpPr>
          <p:cNvPr id="65" name="矩形 29"/>
          <p:cNvSpPr>
            <a:spLocks noChangeArrowheads="1"/>
          </p:cNvSpPr>
          <p:nvPr/>
        </p:nvSpPr>
        <p:spPr bwMode="auto">
          <a:xfrm>
            <a:off x="4832127" y="1803992"/>
            <a:ext cx="15155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使用计算机网络</a:t>
            </a:r>
          </a:p>
        </p:txBody>
      </p:sp>
      <p:cxnSp>
        <p:nvCxnSpPr>
          <p:cNvPr id="67" name="直接连接符 7167"/>
          <p:cNvCxnSpPr>
            <a:cxnSpLocks noChangeShapeType="1"/>
          </p:cNvCxnSpPr>
          <p:nvPr/>
        </p:nvCxnSpPr>
        <p:spPr bwMode="auto">
          <a:xfrm>
            <a:off x="829010" y="1688477"/>
            <a:ext cx="190178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5" name="直接连接符 7172"/>
          <p:cNvCxnSpPr>
            <a:cxnSpLocks noChangeShapeType="1"/>
          </p:cNvCxnSpPr>
          <p:nvPr/>
        </p:nvCxnSpPr>
        <p:spPr bwMode="auto">
          <a:xfrm>
            <a:off x="829010"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6" name="直接连接符 50"/>
          <p:cNvCxnSpPr>
            <a:cxnSpLocks noChangeShapeType="1"/>
          </p:cNvCxnSpPr>
          <p:nvPr/>
        </p:nvCxnSpPr>
        <p:spPr bwMode="auto">
          <a:xfrm>
            <a:off x="2719479"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8" name="直接连接符 51"/>
          <p:cNvCxnSpPr>
            <a:cxnSpLocks noChangeShapeType="1"/>
          </p:cNvCxnSpPr>
          <p:nvPr/>
        </p:nvCxnSpPr>
        <p:spPr bwMode="auto">
          <a:xfrm>
            <a:off x="4600323"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79" name="TextBox 7177"/>
          <p:cNvSpPr txBox="1">
            <a:spLocks noChangeArrowheads="1"/>
          </p:cNvSpPr>
          <p:nvPr/>
        </p:nvSpPr>
        <p:spPr bwMode="auto">
          <a:xfrm>
            <a:off x="816484" y="1049095"/>
            <a:ext cx="14722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1</a:t>
            </a:r>
            <a:endParaRPr lang="zh-CN" altLang="en-US" sz="3600" b="1" dirty="0">
              <a:solidFill>
                <a:srgbClr val="7F7F7F"/>
              </a:solidFill>
              <a:latin typeface="Broadway" pitchFamily="82" charset="0"/>
              <a:ea typeface="黑体" pitchFamily="2" charset="-122"/>
              <a:cs typeface="Arial" pitchFamily="34" charset="0"/>
            </a:endParaRPr>
          </a:p>
        </p:txBody>
      </p:sp>
      <p:sp>
        <p:nvSpPr>
          <p:cNvPr id="80" name="TextBox 7177"/>
          <p:cNvSpPr txBox="1">
            <a:spLocks noChangeArrowheads="1"/>
          </p:cNvSpPr>
          <p:nvPr/>
        </p:nvSpPr>
        <p:spPr bwMode="auto">
          <a:xfrm>
            <a:off x="2719138" y="1049096"/>
            <a:ext cx="13975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2</a:t>
            </a:r>
            <a:endParaRPr lang="zh-CN" altLang="en-US" sz="3600" b="1" dirty="0">
              <a:solidFill>
                <a:srgbClr val="7F7F7F"/>
              </a:solidFill>
              <a:latin typeface="Broadway" pitchFamily="82" charset="0"/>
              <a:ea typeface="黑体" pitchFamily="2" charset="-122"/>
              <a:cs typeface="Arial" pitchFamily="34" charset="0"/>
            </a:endParaRPr>
          </a:p>
        </p:txBody>
      </p:sp>
      <p:sp>
        <p:nvSpPr>
          <p:cNvPr id="81" name="TextBox 7177"/>
          <p:cNvSpPr txBox="1">
            <a:spLocks noChangeArrowheads="1"/>
          </p:cNvSpPr>
          <p:nvPr/>
        </p:nvSpPr>
        <p:spPr bwMode="auto">
          <a:xfrm>
            <a:off x="4537437" y="1049095"/>
            <a:ext cx="1724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5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3</a:t>
            </a:r>
            <a:endParaRPr lang="zh-CN" altLang="en-US" sz="3600" b="1" dirty="0">
              <a:solidFill>
                <a:srgbClr val="7F7F7F"/>
              </a:solidFill>
              <a:latin typeface="Broadway" pitchFamily="82" charset="0"/>
              <a:ea typeface="黑体" pitchFamily="2" charset="-122"/>
              <a:cs typeface="Arial" pitchFamily="34" charset="0"/>
            </a:endParaRPr>
          </a:p>
        </p:txBody>
      </p:sp>
      <p:sp>
        <p:nvSpPr>
          <p:cNvPr id="82" name="矩形 28"/>
          <p:cNvSpPr>
            <a:spLocks noChangeArrowheads="1"/>
          </p:cNvSpPr>
          <p:nvPr/>
        </p:nvSpPr>
        <p:spPr bwMode="auto">
          <a:xfrm>
            <a:off x="776612" y="1860344"/>
            <a:ext cx="20279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计算机网络概述</a:t>
            </a:r>
          </a:p>
        </p:txBody>
      </p:sp>
      <p:cxnSp>
        <p:nvCxnSpPr>
          <p:cNvPr id="83" name="直接连接符 82"/>
          <p:cNvCxnSpPr/>
          <p:nvPr/>
        </p:nvCxnSpPr>
        <p:spPr bwMode="auto">
          <a:xfrm>
            <a:off x="2719479" y="1688477"/>
            <a:ext cx="1901783"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84" name="直接连接符 83"/>
          <p:cNvCxnSpPr/>
          <p:nvPr/>
        </p:nvCxnSpPr>
        <p:spPr bwMode="auto">
          <a:xfrm>
            <a:off x="4580374" y="1688478"/>
            <a:ext cx="2208732" cy="694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85" name="矩形 21"/>
          <p:cNvSpPr>
            <a:spLocks noChangeArrowheads="1"/>
          </p:cNvSpPr>
          <p:nvPr/>
        </p:nvSpPr>
        <p:spPr bwMode="auto">
          <a:xfrm>
            <a:off x="5558980" y="4479805"/>
            <a:ext cx="1724176" cy="1861019"/>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86" name="矩形 22"/>
          <p:cNvSpPr>
            <a:spLocks noChangeArrowheads="1"/>
          </p:cNvSpPr>
          <p:nvPr/>
        </p:nvSpPr>
        <p:spPr bwMode="auto">
          <a:xfrm>
            <a:off x="7292469" y="4489427"/>
            <a:ext cx="1727610" cy="1861019"/>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87" name="矩形 28"/>
          <p:cNvSpPr>
            <a:spLocks noChangeArrowheads="1"/>
          </p:cNvSpPr>
          <p:nvPr/>
        </p:nvSpPr>
        <p:spPr bwMode="auto">
          <a:xfrm>
            <a:off x="5555478" y="4477046"/>
            <a:ext cx="16833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计算机网络的性能</a:t>
            </a:r>
          </a:p>
        </p:txBody>
      </p:sp>
      <p:sp>
        <p:nvSpPr>
          <p:cNvPr id="88" name="矩形 29"/>
          <p:cNvSpPr>
            <a:spLocks noChangeArrowheads="1"/>
          </p:cNvSpPr>
          <p:nvPr/>
        </p:nvSpPr>
        <p:spPr bwMode="auto">
          <a:xfrm>
            <a:off x="7283156" y="4566723"/>
            <a:ext cx="171364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本章实验</a:t>
            </a:r>
          </a:p>
        </p:txBody>
      </p:sp>
      <p:cxnSp>
        <p:nvCxnSpPr>
          <p:cNvPr id="89" name="直接连接符 51"/>
          <p:cNvCxnSpPr>
            <a:cxnSpLocks noChangeShapeType="1"/>
          </p:cNvCxnSpPr>
          <p:nvPr/>
        </p:nvCxnSpPr>
        <p:spPr bwMode="auto">
          <a:xfrm>
            <a:off x="7238858" y="4159855"/>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90" name="TextBox 7177"/>
          <p:cNvSpPr txBox="1">
            <a:spLocks noChangeArrowheads="1"/>
          </p:cNvSpPr>
          <p:nvPr/>
        </p:nvSpPr>
        <p:spPr bwMode="auto">
          <a:xfrm>
            <a:off x="5504885" y="3783090"/>
            <a:ext cx="723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4</a:t>
            </a:r>
            <a:endParaRPr lang="zh-CN" altLang="en-US" sz="3600" b="1" dirty="0">
              <a:solidFill>
                <a:srgbClr val="7F7F7F"/>
              </a:solidFill>
              <a:latin typeface="Broadway" pitchFamily="82" charset="0"/>
              <a:ea typeface="黑体" pitchFamily="2" charset="-122"/>
              <a:cs typeface="Arial" pitchFamily="34" charset="0"/>
            </a:endParaRPr>
          </a:p>
        </p:txBody>
      </p:sp>
      <p:sp>
        <p:nvSpPr>
          <p:cNvPr id="91" name="TextBox 7177"/>
          <p:cNvSpPr txBox="1">
            <a:spLocks noChangeArrowheads="1"/>
          </p:cNvSpPr>
          <p:nvPr/>
        </p:nvSpPr>
        <p:spPr bwMode="auto">
          <a:xfrm>
            <a:off x="7287198" y="3803149"/>
            <a:ext cx="15200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3600" b="1" dirty="0">
                <a:solidFill>
                  <a:srgbClr val="7F7F7F"/>
                </a:solidFill>
                <a:latin typeface="Broadway" pitchFamily="82" charset="0"/>
                <a:ea typeface="黑体" pitchFamily="2" charset="-122"/>
                <a:cs typeface="Arial" pitchFamily="34" charset="0"/>
              </a:rPr>
              <a:t> 5</a:t>
            </a:r>
            <a:endParaRPr lang="zh-CN" altLang="en-US" sz="3600" b="1" dirty="0">
              <a:solidFill>
                <a:srgbClr val="7F7F7F"/>
              </a:solidFill>
              <a:latin typeface="Broadway" pitchFamily="82" charset="0"/>
              <a:ea typeface="黑体" pitchFamily="2" charset="-122"/>
              <a:cs typeface="Arial" pitchFamily="34" charset="0"/>
            </a:endParaRPr>
          </a:p>
        </p:txBody>
      </p:sp>
      <p:cxnSp>
        <p:nvCxnSpPr>
          <p:cNvPr id="92" name="直接连接符 19"/>
          <p:cNvCxnSpPr/>
          <p:nvPr/>
        </p:nvCxnSpPr>
        <p:spPr bwMode="auto">
          <a:xfrm>
            <a:off x="5579289" y="4427930"/>
            <a:ext cx="1678967" cy="776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93" name="直接连接符 20"/>
          <p:cNvCxnSpPr/>
          <p:nvPr/>
        </p:nvCxnSpPr>
        <p:spPr bwMode="auto">
          <a:xfrm>
            <a:off x="7259884" y="4428744"/>
            <a:ext cx="183470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94" name="直接连接符 52"/>
          <p:cNvCxnSpPr>
            <a:cxnSpLocks noChangeShapeType="1"/>
          </p:cNvCxnSpPr>
          <p:nvPr/>
        </p:nvCxnSpPr>
        <p:spPr bwMode="auto">
          <a:xfrm>
            <a:off x="5555559" y="4173190"/>
            <a:ext cx="1" cy="296447"/>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95" name="矩形 1"/>
          <p:cNvSpPr>
            <a:spLocks noChangeArrowheads="1"/>
          </p:cNvSpPr>
          <p:nvPr/>
        </p:nvSpPr>
        <p:spPr bwMode="auto">
          <a:xfrm>
            <a:off x="9040496" y="4485614"/>
            <a:ext cx="1724177" cy="1861019"/>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pic>
        <p:nvPicPr>
          <p:cNvPr id="96"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95837" y="5184933"/>
            <a:ext cx="1457809" cy="107634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97" name="直接连接符 7167"/>
          <p:cNvCxnSpPr>
            <a:cxnSpLocks noChangeShapeType="1"/>
          </p:cNvCxnSpPr>
          <p:nvPr/>
        </p:nvCxnSpPr>
        <p:spPr bwMode="auto">
          <a:xfrm flipV="1">
            <a:off x="9016391" y="4419988"/>
            <a:ext cx="1993988" cy="875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98" name="直接连接符 7172"/>
          <p:cNvCxnSpPr>
            <a:cxnSpLocks noChangeShapeType="1"/>
          </p:cNvCxnSpPr>
          <p:nvPr/>
        </p:nvCxnSpPr>
        <p:spPr bwMode="auto">
          <a:xfrm>
            <a:off x="9015486" y="4074072"/>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99" name="TextBox 7177"/>
          <p:cNvSpPr txBox="1">
            <a:spLocks noChangeArrowheads="1"/>
          </p:cNvSpPr>
          <p:nvPr/>
        </p:nvSpPr>
        <p:spPr bwMode="auto">
          <a:xfrm>
            <a:off x="9059563" y="3751901"/>
            <a:ext cx="15042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6</a:t>
            </a:r>
            <a:endParaRPr lang="zh-CN" altLang="en-US" sz="3600" b="1" dirty="0">
              <a:solidFill>
                <a:srgbClr val="7F7F7F"/>
              </a:solidFill>
              <a:latin typeface="Broadway" pitchFamily="82" charset="0"/>
              <a:ea typeface="黑体" pitchFamily="2" charset="-122"/>
              <a:cs typeface="Arial" pitchFamily="34" charset="0"/>
            </a:endParaRPr>
          </a:p>
        </p:txBody>
      </p:sp>
      <p:sp>
        <p:nvSpPr>
          <p:cNvPr id="100" name="矩形 28"/>
          <p:cNvSpPr>
            <a:spLocks noChangeArrowheads="1"/>
          </p:cNvSpPr>
          <p:nvPr/>
        </p:nvSpPr>
        <p:spPr bwMode="auto">
          <a:xfrm>
            <a:off x="9065188" y="4572227"/>
            <a:ext cx="169948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本章小结</a:t>
            </a:r>
          </a:p>
        </p:txBody>
      </p:sp>
      <p:pic>
        <p:nvPicPr>
          <p:cNvPr id="101" name="Picture 2" descr="https://timgsa.baidu.com/timg?image&amp;quality=80&amp;size=b9999_10000&amp;sec=1534311162541&amp;di=b06456d355e20b820ec0ccf743f25774&amp;imgtype=jpg&amp;src=http%3A%2F%2Fwww.360ask.org%2Fd%2Ffile%2Fb656286503401b0227b0d4a2b8360a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566" y="2594842"/>
            <a:ext cx="1504496" cy="105907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5" descr="https://timgsa.baidu.com/timg?image&amp;quality=80&amp;size=b9999_10000&amp;sec=1534330083357&amp;di=db8e3850d891181a33c0721d12796f52&amp;imgtype=0&amp;src=http%3A%2F%2Fpic.58pic.com%2F58pic%2F15%2F58%2F79%2F93B58PICYbJ_102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8616" y="5167366"/>
            <a:ext cx="1496875" cy="109391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3003" y="2624393"/>
            <a:ext cx="1654433" cy="1029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 name="Picture 2" descr="https://timgsa.baidu.com/timg?image&amp;quality=80&amp;size=b9999_10000&amp;sec=1534336407309&amp;di=789dd7ca6a5da86913c77a4f752d92c5&amp;imgtype=0&amp;src=http%3A%2F%2Fwww.bbjja.com%2Fd%2Ffile%2F20180718%2F8cf330e3213bfeb74d41c567f699309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6521" y="2625626"/>
            <a:ext cx="1673796" cy="104082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https://timgsa.baidu.com/timg?image&amp;quality=80&amp;size=b9999_10000&amp;sec=1534414094733&amp;di=9e0e0f9c1fe6e1cf2f81b6a4c5fdd401&amp;imgtype=0&amp;src=http%3A%2F%2F5b0988e595225.cdn.sohucs.com%2Fq_70%2Cc_zoom%2Cw_640%2Fimages%2F20180718%2F72942d2fed7a4c5b99516f06e4c5fd8b.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7162" y="5156613"/>
            <a:ext cx="1554118" cy="11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935787"/>
      </p:ext>
    </p:extLst>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2331989" y="461968"/>
            <a:ext cx="524625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1.2 Internet</a:t>
            </a:r>
            <a:r>
              <a:rPr lang="zh-CN" altLang="en-US" sz="3200" kern="1200" dirty="0">
                <a:solidFill>
                  <a:srgbClr val="1353A2"/>
                </a:solidFill>
                <a:latin typeface="微软雅黑" pitchFamily="34" charset="-122"/>
                <a:ea typeface="微软雅黑" pitchFamily="34" charset="-122"/>
                <a:cs typeface="+mn-cs"/>
              </a:rPr>
              <a:t>与</a:t>
            </a:r>
            <a:r>
              <a:rPr lang="en-US" altLang="zh-CN" sz="3200" kern="1200" dirty="0">
                <a:solidFill>
                  <a:srgbClr val="1353A2"/>
                </a:solidFill>
                <a:latin typeface="微软雅黑" pitchFamily="34" charset="-122"/>
                <a:ea typeface="微软雅黑" pitchFamily="34" charset="-122"/>
                <a:cs typeface="+mn-cs"/>
              </a:rPr>
              <a:t>Internet</a:t>
            </a:r>
            <a:r>
              <a:rPr lang="zh-CN" altLang="en-US" sz="3200" kern="1200" dirty="0">
                <a:solidFill>
                  <a:srgbClr val="1353A2"/>
                </a:solidFill>
                <a:latin typeface="微软雅黑" pitchFamily="34" charset="-122"/>
                <a:ea typeface="微软雅黑" pitchFamily="34" charset="-122"/>
                <a:cs typeface="+mn-cs"/>
              </a:rPr>
              <a:t>接入</a:t>
            </a:r>
          </a:p>
        </p:txBody>
      </p:sp>
      <p:sp>
        <p:nvSpPr>
          <p:cNvPr id="11" name="Text Box 44"/>
          <p:cNvSpPr txBox="1">
            <a:spLocks noChangeArrowheads="1"/>
          </p:cNvSpPr>
          <p:nvPr/>
        </p:nvSpPr>
        <p:spPr bwMode="auto">
          <a:xfrm>
            <a:off x="5073041" y="1589022"/>
            <a:ext cx="6488482" cy="378565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a:lnSpc>
                <a:spcPct val="200000"/>
              </a:lnSpc>
            </a:pPr>
            <a:r>
              <a:rPr lang="en-US" altLang="zh-CN" sz="2400" dirty="0">
                <a:solidFill>
                  <a:srgbClr val="1353A2"/>
                </a:solidFill>
              </a:rPr>
              <a:t>Internet</a:t>
            </a:r>
            <a:r>
              <a:rPr lang="zh-CN" altLang="en-US" sz="2400" dirty="0">
                <a:solidFill>
                  <a:srgbClr val="1353A2"/>
                </a:solidFill>
              </a:rPr>
              <a:t>的前身是</a:t>
            </a:r>
            <a:r>
              <a:rPr lang="en-US" altLang="zh-CN" sz="2400" dirty="0">
                <a:solidFill>
                  <a:srgbClr val="1353A2"/>
                </a:solidFill>
              </a:rPr>
              <a:t>ARPANET</a:t>
            </a:r>
            <a:r>
              <a:rPr lang="zh-CN" altLang="en-US" sz="2400" dirty="0">
                <a:solidFill>
                  <a:srgbClr val="1353A2"/>
                </a:solidFill>
              </a:rPr>
              <a:t>，</a:t>
            </a:r>
            <a:r>
              <a:rPr lang="en-US" altLang="zh-CN" sz="2400" dirty="0">
                <a:solidFill>
                  <a:srgbClr val="1353A2"/>
                </a:solidFill>
              </a:rPr>
              <a:t>1983</a:t>
            </a:r>
            <a:r>
              <a:rPr lang="zh-CN" altLang="en-US" sz="2400" dirty="0">
                <a:solidFill>
                  <a:srgbClr val="1353A2"/>
                </a:solidFill>
              </a:rPr>
              <a:t>年，</a:t>
            </a:r>
            <a:r>
              <a:rPr lang="en-US" altLang="zh-CN" sz="2400" dirty="0">
                <a:solidFill>
                  <a:srgbClr val="1353A2"/>
                </a:solidFill>
              </a:rPr>
              <a:t>TCP/IP</a:t>
            </a:r>
            <a:r>
              <a:rPr lang="zh-CN" altLang="en-US" sz="2400" dirty="0">
                <a:solidFill>
                  <a:srgbClr val="1353A2"/>
                </a:solidFill>
              </a:rPr>
              <a:t>协议成为</a:t>
            </a:r>
            <a:r>
              <a:rPr lang="en-US" altLang="zh-CN" sz="2400" dirty="0">
                <a:solidFill>
                  <a:srgbClr val="1353A2"/>
                </a:solidFill>
              </a:rPr>
              <a:t>ARPANET</a:t>
            </a:r>
            <a:r>
              <a:rPr lang="zh-CN" altLang="en-US" sz="2400" dirty="0">
                <a:solidFill>
                  <a:srgbClr val="1353A2"/>
                </a:solidFill>
              </a:rPr>
              <a:t>上的标准协议，所有使用</a:t>
            </a:r>
            <a:r>
              <a:rPr lang="en-US" altLang="zh-CN" sz="2400" dirty="0">
                <a:solidFill>
                  <a:srgbClr val="1353A2"/>
                </a:solidFill>
              </a:rPr>
              <a:t>TCP/IP</a:t>
            </a:r>
            <a:r>
              <a:rPr lang="zh-CN" altLang="en-US" sz="2400" dirty="0">
                <a:solidFill>
                  <a:srgbClr val="1353A2"/>
                </a:solidFill>
              </a:rPr>
              <a:t>协议的计算机都能利用互联网进行通信，人们也因此将</a:t>
            </a:r>
            <a:r>
              <a:rPr lang="en-US" altLang="zh-CN" sz="2400" dirty="0">
                <a:solidFill>
                  <a:srgbClr val="FF0000"/>
                </a:solidFill>
              </a:rPr>
              <a:t>1983</a:t>
            </a:r>
            <a:r>
              <a:rPr lang="zh-CN" altLang="en-US" sz="2400" dirty="0">
                <a:solidFill>
                  <a:srgbClr val="1353A2"/>
                </a:solidFill>
              </a:rPr>
              <a:t>年作为</a:t>
            </a:r>
            <a:r>
              <a:rPr lang="en-US" altLang="zh-CN" sz="2400" dirty="0">
                <a:solidFill>
                  <a:srgbClr val="FF0000"/>
                </a:solidFill>
              </a:rPr>
              <a:t>Internet</a:t>
            </a:r>
            <a:r>
              <a:rPr lang="zh-CN" altLang="en-US" sz="2400" dirty="0">
                <a:solidFill>
                  <a:srgbClr val="FF0000"/>
                </a:solidFill>
              </a:rPr>
              <a:t>诞生</a:t>
            </a:r>
            <a:r>
              <a:rPr lang="zh-CN" altLang="en-US" sz="2400" dirty="0">
                <a:solidFill>
                  <a:srgbClr val="1353A2"/>
                </a:solidFill>
              </a:rPr>
              <a:t>的时间。</a:t>
            </a:r>
            <a:endParaRPr lang="en-US" altLang="zh-CN" sz="2400" dirty="0">
              <a:solidFill>
                <a:srgbClr val="1353A2"/>
              </a:solidFill>
            </a:endParaRPr>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725" y="1834714"/>
            <a:ext cx="4532392" cy="3057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01646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4"/>
          <p:cNvSpPr txBox="1">
            <a:spLocks noChangeArrowheads="1"/>
          </p:cNvSpPr>
          <p:nvPr/>
        </p:nvSpPr>
        <p:spPr bwMode="auto">
          <a:xfrm>
            <a:off x="5451118" y="2381868"/>
            <a:ext cx="6407043" cy="224305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a:lnSpc>
                <a:spcPct val="150000"/>
              </a:lnSpc>
            </a:pPr>
            <a:r>
              <a:rPr lang="zh-CN" altLang="zh-CN" sz="2400" dirty="0"/>
              <a:t>通过计算机网络，人们可以用文字、语音、视频等形式交流，可以查看新闻、查阅资料、下载文件，可以在线购物、在线观影、玩游戏，也可以查阅、规划出行路线。</a:t>
            </a:r>
            <a:endParaRPr lang="zh-CN" altLang="en-US" sz="2400" dirty="0">
              <a:solidFill>
                <a:schemeClr val="tx1">
                  <a:lumMod val="75000"/>
                  <a:lumOff val="25000"/>
                </a:schemeClr>
              </a:solidFill>
            </a:endParaRPr>
          </a:p>
        </p:txBody>
      </p:sp>
      <p:sp>
        <p:nvSpPr>
          <p:cNvPr id="8" name="TextBox 1"/>
          <p:cNvSpPr txBox="1"/>
          <p:nvPr/>
        </p:nvSpPr>
        <p:spPr>
          <a:xfrm>
            <a:off x="2311398" y="501700"/>
            <a:ext cx="5183226"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dirty="0">
                <a:solidFill>
                  <a:srgbClr val="1353A2"/>
                </a:solidFill>
                <a:latin typeface="微软雅黑" pitchFamily="34" charset="-122"/>
                <a:ea typeface="微软雅黑" pitchFamily="34" charset="-122"/>
              </a:rPr>
              <a:t>1.1 </a:t>
            </a:r>
            <a:r>
              <a:rPr lang="zh-CN" altLang="en-US" sz="3200" dirty="0">
                <a:solidFill>
                  <a:srgbClr val="1353A2"/>
                </a:solidFill>
                <a:latin typeface="微软雅黑" pitchFamily="34" charset="-122"/>
                <a:ea typeface="微软雅黑" pitchFamily="34" charset="-122"/>
              </a:rPr>
              <a:t>初识计算机网络</a:t>
            </a:r>
            <a:endParaRPr lang="zh-CN" altLang="en-US" sz="3200" kern="1200" dirty="0">
              <a:solidFill>
                <a:srgbClr val="1353A2"/>
              </a:solidFill>
              <a:latin typeface="微软雅黑" pitchFamily="34" charset="-122"/>
              <a:ea typeface="微软雅黑" pitchFamily="34" charset="-122"/>
            </a:endParaRPr>
          </a:p>
        </p:txBody>
      </p:sp>
      <p:pic>
        <p:nvPicPr>
          <p:cNvPr id="12290" name="Picture 2" descr="https://timgsa.baidu.com/timg?image&amp;quality=80&amp;size=b9999_10000&amp;sec=1534311162541&amp;di=b06456d355e20b820ec0ccf743f25774&amp;imgtype=jpg&amp;src=http%3A%2F%2Fwww.360ask.org%2Fd%2Ffile%2Fb656286503401b0227b0d4a2b8360ae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94" y="1643566"/>
            <a:ext cx="4604504" cy="3450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2555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 59"/>
          <p:cNvGrpSpPr/>
          <p:nvPr/>
        </p:nvGrpSpPr>
        <p:grpSpPr>
          <a:xfrm>
            <a:off x="1272719" y="3573016"/>
            <a:ext cx="2231667" cy="360040"/>
            <a:chOff x="1201043" y="3573016"/>
            <a:chExt cx="2232248" cy="360040"/>
          </a:xfrm>
        </p:grpSpPr>
        <p:cxnSp>
          <p:nvCxnSpPr>
            <p:cNvPr id="17" name="直线连接符 5"/>
            <p:cNvCxnSpPr>
              <a:stCxn id="49" idx="6"/>
              <a:endCxn id="24" idx="2"/>
            </p:cNvCxnSpPr>
            <p:nvPr/>
          </p:nvCxnSpPr>
          <p:spPr>
            <a:xfrm>
              <a:off x="1201043" y="3753036"/>
              <a:ext cx="1872208" cy="0"/>
            </a:xfrm>
            <a:prstGeom prst="line">
              <a:avLst/>
            </a:prstGeom>
            <a:ln>
              <a:solidFill>
                <a:srgbClr val="1353A2"/>
              </a:solidFill>
            </a:ln>
          </p:spPr>
          <p:style>
            <a:lnRef idx="2">
              <a:schemeClr val="accent1"/>
            </a:lnRef>
            <a:fillRef idx="0">
              <a:schemeClr val="accent1"/>
            </a:fillRef>
            <a:effectRef idx="1">
              <a:schemeClr val="accent1"/>
            </a:effectRef>
            <a:fontRef idx="minor">
              <a:schemeClr val="tx1"/>
            </a:fontRef>
          </p:style>
        </p:cxnSp>
        <p:grpSp>
          <p:nvGrpSpPr>
            <p:cNvPr id="18" name="组 53"/>
            <p:cNvGrpSpPr/>
            <p:nvPr/>
          </p:nvGrpSpPr>
          <p:grpSpPr>
            <a:xfrm>
              <a:off x="3073251" y="3573016"/>
              <a:ext cx="360040" cy="360040"/>
              <a:chOff x="3073251" y="3573016"/>
              <a:chExt cx="360040" cy="360040"/>
            </a:xfrm>
          </p:grpSpPr>
          <p:sp>
            <p:nvSpPr>
              <p:cNvPr id="24" name="椭圆 23"/>
              <p:cNvSpPr/>
              <p:nvPr/>
            </p:nvSpPr>
            <p:spPr>
              <a:xfrm>
                <a:off x="3073251" y="3573016"/>
                <a:ext cx="360040" cy="360040"/>
              </a:xfrm>
              <a:prstGeom prst="ellipse">
                <a:avLst/>
              </a:prstGeom>
              <a:solidFill>
                <a:schemeClr val="bg1"/>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5" name="椭圆 24"/>
              <p:cNvSpPr>
                <a:spLocks/>
              </p:cNvSpPr>
              <p:nvPr/>
            </p:nvSpPr>
            <p:spPr>
              <a:xfrm>
                <a:off x="3148883" y="3645024"/>
                <a:ext cx="212400" cy="212400"/>
              </a:xfrm>
              <a:prstGeom prst="ellipse">
                <a:avLst/>
              </a:prstGeom>
              <a:solidFill>
                <a:srgbClr val="1353A2"/>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27" name="组 60"/>
          <p:cNvGrpSpPr/>
          <p:nvPr/>
        </p:nvGrpSpPr>
        <p:grpSpPr>
          <a:xfrm>
            <a:off x="3576376" y="3573016"/>
            <a:ext cx="1904416" cy="360040"/>
            <a:chOff x="3505299" y="3573016"/>
            <a:chExt cx="1904912" cy="360040"/>
          </a:xfrm>
        </p:grpSpPr>
        <p:grpSp>
          <p:nvGrpSpPr>
            <p:cNvPr id="28" name="组 54"/>
            <p:cNvGrpSpPr/>
            <p:nvPr/>
          </p:nvGrpSpPr>
          <p:grpSpPr>
            <a:xfrm>
              <a:off x="5050171" y="3573016"/>
              <a:ext cx="360040" cy="360040"/>
              <a:chOff x="5050171" y="3573016"/>
              <a:chExt cx="360040" cy="360040"/>
            </a:xfrm>
          </p:grpSpPr>
          <p:sp>
            <p:nvSpPr>
              <p:cNvPr id="30" name="椭圆 29"/>
              <p:cNvSpPr/>
              <p:nvPr/>
            </p:nvSpPr>
            <p:spPr>
              <a:xfrm>
                <a:off x="5050171" y="3573016"/>
                <a:ext cx="360040" cy="360040"/>
              </a:xfrm>
              <a:prstGeom prst="ellipse">
                <a:avLst/>
              </a:prstGeom>
              <a:solidFill>
                <a:schemeClr val="bg1"/>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椭圆 30"/>
              <p:cNvSpPr>
                <a:spLocks/>
              </p:cNvSpPr>
              <p:nvPr/>
            </p:nvSpPr>
            <p:spPr>
              <a:xfrm>
                <a:off x="5125803" y="3645024"/>
                <a:ext cx="212400" cy="212400"/>
              </a:xfrm>
              <a:prstGeom prst="ellipse">
                <a:avLst/>
              </a:prstGeom>
              <a:solidFill>
                <a:srgbClr val="1353A2"/>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cxnSp>
          <p:nvCxnSpPr>
            <p:cNvPr id="29" name="直线连接符 19"/>
            <p:cNvCxnSpPr>
              <a:stCxn id="24" idx="6"/>
              <a:endCxn id="30" idx="2"/>
            </p:cNvCxnSpPr>
            <p:nvPr/>
          </p:nvCxnSpPr>
          <p:spPr>
            <a:xfrm>
              <a:off x="3505299" y="3753036"/>
              <a:ext cx="1544872" cy="0"/>
            </a:xfrm>
            <a:prstGeom prst="line">
              <a:avLst/>
            </a:prstGeom>
            <a:ln>
              <a:solidFill>
                <a:srgbClr val="1353A2"/>
              </a:solidFill>
            </a:ln>
          </p:spPr>
          <p:style>
            <a:lnRef idx="2">
              <a:schemeClr val="accent1"/>
            </a:lnRef>
            <a:fillRef idx="0">
              <a:schemeClr val="accent1"/>
            </a:fillRef>
            <a:effectRef idx="1">
              <a:schemeClr val="accent1"/>
            </a:effectRef>
            <a:fontRef idx="minor">
              <a:schemeClr val="tx1"/>
            </a:fontRef>
          </p:style>
        </p:cxnSp>
      </p:grpSp>
      <p:grpSp>
        <p:nvGrpSpPr>
          <p:cNvPr id="32" name="组 62"/>
          <p:cNvGrpSpPr/>
          <p:nvPr/>
        </p:nvGrpSpPr>
        <p:grpSpPr>
          <a:xfrm>
            <a:off x="7463795" y="3573016"/>
            <a:ext cx="1799731" cy="360040"/>
            <a:chOff x="7393731" y="3573016"/>
            <a:chExt cx="1800200" cy="360040"/>
          </a:xfrm>
        </p:grpSpPr>
        <p:cxnSp>
          <p:nvCxnSpPr>
            <p:cNvPr id="33" name="直线连接符 24"/>
            <p:cNvCxnSpPr>
              <a:stCxn id="44" idx="6"/>
              <a:endCxn id="35" idx="2"/>
            </p:cNvCxnSpPr>
            <p:nvPr/>
          </p:nvCxnSpPr>
          <p:spPr>
            <a:xfrm>
              <a:off x="7393731" y="3753036"/>
              <a:ext cx="1440160" cy="0"/>
            </a:xfrm>
            <a:prstGeom prst="line">
              <a:avLst/>
            </a:prstGeom>
            <a:ln>
              <a:solidFill>
                <a:srgbClr val="1353A2"/>
              </a:solidFill>
            </a:ln>
          </p:spPr>
          <p:style>
            <a:lnRef idx="2">
              <a:schemeClr val="accent1"/>
            </a:lnRef>
            <a:fillRef idx="0">
              <a:schemeClr val="accent1"/>
            </a:fillRef>
            <a:effectRef idx="1">
              <a:schemeClr val="accent1"/>
            </a:effectRef>
            <a:fontRef idx="minor">
              <a:schemeClr val="tx1"/>
            </a:fontRef>
          </p:style>
        </p:cxnSp>
        <p:grpSp>
          <p:nvGrpSpPr>
            <p:cNvPr id="34" name="组 56"/>
            <p:cNvGrpSpPr/>
            <p:nvPr/>
          </p:nvGrpSpPr>
          <p:grpSpPr>
            <a:xfrm>
              <a:off x="8833891" y="3573016"/>
              <a:ext cx="360040" cy="360040"/>
              <a:chOff x="8833891" y="3573016"/>
              <a:chExt cx="360040" cy="360040"/>
            </a:xfrm>
          </p:grpSpPr>
          <p:sp>
            <p:nvSpPr>
              <p:cNvPr id="35" name="椭圆 34"/>
              <p:cNvSpPr/>
              <p:nvPr/>
            </p:nvSpPr>
            <p:spPr>
              <a:xfrm>
                <a:off x="8833891" y="3573016"/>
                <a:ext cx="360040" cy="360040"/>
              </a:xfrm>
              <a:prstGeom prst="ellipse">
                <a:avLst/>
              </a:prstGeom>
              <a:solidFill>
                <a:schemeClr val="bg1"/>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椭圆 35"/>
              <p:cNvSpPr>
                <a:spLocks/>
              </p:cNvSpPr>
              <p:nvPr/>
            </p:nvSpPr>
            <p:spPr>
              <a:xfrm>
                <a:off x="8909523" y="3645024"/>
                <a:ext cx="212400" cy="212400"/>
              </a:xfrm>
              <a:prstGeom prst="ellipse">
                <a:avLst/>
              </a:prstGeom>
              <a:solidFill>
                <a:srgbClr val="1353A2"/>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37" name="组 57"/>
          <p:cNvGrpSpPr/>
          <p:nvPr/>
        </p:nvGrpSpPr>
        <p:grpSpPr>
          <a:xfrm>
            <a:off x="10703312" y="3573016"/>
            <a:ext cx="359946" cy="360040"/>
            <a:chOff x="10634091" y="3573016"/>
            <a:chExt cx="360040" cy="360040"/>
          </a:xfrm>
        </p:grpSpPr>
        <p:sp>
          <p:nvSpPr>
            <p:cNvPr id="38" name="椭圆 37"/>
            <p:cNvSpPr/>
            <p:nvPr/>
          </p:nvSpPr>
          <p:spPr>
            <a:xfrm>
              <a:off x="10634091" y="3573016"/>
              <a:ext cx="360040" cy="360040"/>
            </a:xfrm>
            <a:prstGeom prst="ellipse">
              <a:avLst/>
            </a:prstGeom>
            <a:solidFill>
              <a:schemeClr val="bg1"/>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 name="椭圆 38"/>
            <p:cNvSpPr>
              <a:spLocks/>
            </p:cNvSpPr>
            <p:nvPr/>
          </p:nvSpPr>
          <p:spPr>
            <a:xfrm>
              <a:off x="10709723" y="3645024"/>
              <a:ext cx="212400" cy="212400"/>
            </a:xfrm>
            <a:prstGeom prst="ellipse">
              <a:avLst/>
            </a:prstGeom>
            <a:solidFill>
              <a:srgbClr val="1353A2"/>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cxnSp>
        <p:nvCxnSpPr>
          <p:cNvPr id="40" name="直线连接符 29"/>
          <p:cNvCxnSpPr>
            <a:stCxn id="35" idx="6"/>
            <a:endCxn id="38" idx="2"/>
          </p:cNvCxnSpPr>
          <p:nvPr/>
        </p:nvCxnSpPr>
        <p:spPr>
          <a:xfrm>
            <a:off x="9263527" y="3753036"/>
            <a:ext cx="1439785" cy="0"/>
          </a:xfrm>
          <a:prstGeom prst="line">
            <a:avLst/>
          </a:prstGeom>
          <a:ln>
            <a:solidFill>
              <a:srgbClr val="1353A2"/>
            </a:solidFill>
          </a:ln>
        </p:spPr>
        <p:style>
          <a:lnRef idx="2">
            <a:schemeClr val="accent1"/>
          </a:lnRef>
          <a:fillRef idx="0">
            <a:schemeClr val="accent1"/>
          </a:fillRef>
          <a:effectRef idx="1">
            <a:schemeClr val="accent1"/>
          </a:effectRef>
          <a:fontRef idx="minor">
            <a:schemeClr val="tx1"/>
          </a:fontRef>
        </p:style>
      </p:cxnSp>
      <p:grpSp>
        <p:nvGrpSpPr>
          <p:cNvPr id="41" name="组 61"/>
          <p:cNvGrpSpPr/>
          <p:nvPr/>
        </p:nvGrpSpPr>
        <p:grpSpPr>
          <a:xfrm>
            <a:off x="5552781" y="3573016"/>
            <a:ext cx="1911014" cy="360040"/>
            <a:chOff x="5482219" y="3573016"/>
            <a:chExt cx="1911512" cy="360040"/>
          </a:xfrm>
        </p:grpSpPr>
        <p:grpSp>
          <p:nvGrpSpPr>
            <p:cNvPr id="42" name="组 55"/>
            <p:cNvGrpSpPr/>
            <p:nvPr/>
          </p:nvGrpSpPr>
          <p:grpSpPr>
            <a:xfrm>
              <a:off x="7033691" y="3573016"/>
              <a:ext cx="360040" cy="360040"/>
              <a:chOff x="7033691" y="3573016"/>
              <a:chExt cx="360040" cy="360040"/>
            </a:xfrm>
          </p:grpSpPr>
          <p:sp>
            <p:nvSpPr>
              <p:cNvPr id="44" name="椭圆 43"/>
              <p:cNvSpPr/>
              <p:nvPr/>
            </p:nvSpPr>
            <p:spPr>
              <a:xfrm>
                <a:off x="7033691" y="3573016"/>
                <a:ext cx="360040" cy="360040"/>
              </a:xfrm>
              <a:prstGeom prst="ellipse">
                <a:avLst/>
              </a:prstGeom>
              <a:solidFill>
                <a:schemeClr val="bg1"/>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5" name="椭圆 44"/>
              <p:cNvSpPr>
                <a:spLocks/>
              </p:cNvSpPr>
              <p:nvPr/>
            </p:nvSpPr>
            <p:spPr>
              <a:xfrm>
                <a:off x="7109323" y="3645024"/>
                <a:ext cx="212400" cy="212400"/>
              </a:xfrm>
              <a:prstGeom prst="ellipse">
                <a:avLst/>
              </a:prstGeom>
              <a:solidFill>
                <a:srgbClr val="1353A2"/>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cxnSp>
          <p:nvCxnSpPr>
            <p:cNvPr id="43" name="直线连接符 30"/>
            <p:cNvCxnSpPr>
              <a:stCxn id="30" idx="6"/>
              <a:endCxn id="44" idx="2"/>
            </p:cNvCxnSpPr>
            <p:nvPr/>
          </p:nvCxnSpPr>
          <p:spPr>
            <a:xfrm>
              <a:off x="5482219" y="3753036"/>
              <a:ext cx="1551472" cy="0"/>
            </a:xfrm>
            <a:prstGeom prst="line">
              <a:avLst/>
            </a:prstGeom>
            <a:ln>
              <a:solidFill>
                <a:srgbClr val="1353A2"/>
              </a:solidFill>
            </a:ln>
          </p:spPr>
          <p:style>
            <a:lnRef idx="2">
              <a:schemeClr val="accent1"/>
            </a:lnRef>
            <a:fillRef idx="0">
              <a:schemeClr val="accent1"/>
            </a:fillRef>
            <a:effectRef idx="1">
              <a:schemeClr val="accent1"/>
            </a:effectRef>
            <a:fontRef idx="minor">
              <a:schemeClr val="tx1"/>
            </a:fontRef>
          </p:style>
        </p:cxnSp>
      </p:grpSp>
      <p:grpSp>
        <p:nvGrpSpPr>
          <p:cNvPr id="46" name="组 58"/>
          <p:cNvGrpSpPr/>
          <p:nvPr/>
        </p:nvGrpSpPr>
        <p:grpSpPr>
          <a:xfrm>
            <a:off x="264870" y="1484784"/>
            <a:ext cx="3239516" cy="2448272"/>
            <a:chOff x="192931" y="1484784"/>
            <a:chExt cx="3240360" cy="2448272"/>
          </a:xfrm>
        </p:grpSpPr>
        <p:grpSp>
          <p:nvGrpSpPr>
            <p:cNvPr id="47" name="组 52"/>
            <p:cNvGrpSpPr/>
            <p:nvPr/>
          </p:nvGrpSpPr>
          <p:grpSpPr>
            <a:xfrm>
              <a:off x="841003" y="3573016"/>
              <a:ext cx="360040" cy="360040"/>
              <a:chOff x="841003" y="3573016"/>
              <a:chExt cx="360040" cy="360040"/>
            </a:xfrm>
          </p:grpSpPr>
          <p:sp>
            <p:nvSpPr>
              <p:cNvPr id="49" name="椭圆 48"/>
              <p:cNvSpPr/>
              <p:nvPr/>
            </p:nvSpPr>
            <p:spPr>
              <a:xfrm>
                <a:off x="841003" y="3573016"/>
                <a:ext cx="360040" cy="360040"/>
              </a:xfrm>
              <a:prstGeom prst="ellipse">
                <a:avLst/>
              </a:prstGeom>
              <a:solidFill>
                <a:schemeClr val="bg1"/>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椭圆 49"/>
              <p:cNvSpPr>
                <a:spLocks/>
              </p:cNvSpPr>
              <p:nvPr/>
            </p:nvSpPr>
            <p:spPr>
              <a:xfrm>
                <a:off x="916635" y="3645024"/>
                <a:ext cx="212400" cy="212400"/>
              </a:xfrm>
              <a:prstGeom prst="ellipse">
                <a:avLst/>
              </a:prstGeom>
              <a:solidFill>
                <a:srgbClr val="1353A2"/>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8" name="圆角矩形标注 47"/>
            <p:cNvSpPr/>
            <p:nvPr/>
          </p:nvSpPr>
          <p:spPr>
            <a:xfrm>
              <a:off x="192931" y="1484784"/>
              <a:ext cx="3240360" cy="1800200"/>
            </a:xfrm>
            <a:prstGeom prst="wedgeRoundRectCallout">
              <a:avLst/>
            </a:prstGeom>
            <a:solidFill>
              <a:srgbClr val="1353A2"/>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2000" dirty="0">
                <a:solidFill>
                  <a:schemeClr val="bg1"/>
                </a:solidFill>
                <a:latin typeface="微软雅黑"/>
                <a:ea typeface="微软雅黑"/>
                <a:cs typeface="微软雅黑"/>
              </a:endParaRPr>
            </a:p>
          </p:txBody>
        </p:sp>
      </p:grpSp>
      <p:sp>
        <p:nvSpPr>
          <p:cNvPr id="51" name="圆角矩形标注 50"/>
          <p:cNvSpPr/>
          <p:nvPr/>
        </p:nvSpPr>
        <p:spPr>
          <a:xfrm>
            <a:off x="840784" y="4233614"/>
            <a:ext cx="3239516" cy="1800200"/>
          </a:xfrm>
          <a:prstGeom prst="wedgeRoundRectCallout">
            <a:avLst>
              <a:gd name="adj1" fmla="val 26194"/>
              <a:gd name="adj2" fmla="val -62605"/>
              <a:gd name="adj3" fmla="val 16667"/>
            </a:avLst>
          </a:prstGeom>
          <a:solidFill>
            <a:srgbClr val="1353A2"/>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600" dirty="0"/>
              <a:t>1991</a:t>
            </a:r>
            <a:r>
              <a:rPr lang="zh-CN" altLang="zh-CN" sz="1600" dirty="0"/>
              <a:t>年</a:t>
            </a:r>
            <a:r>
              <a:rPr lang="zh-CN" altLang="en-US" sz="1600" dirty="0"/>
              <a:t>，</a:t>
            </a:r>
            <a:r>
              <a:rPr lang="zh-CN" altLang="zh-CN" sz="1600" dirty="0"/>
              <a:t>世界上的许多公司纷纷接入因特网，网络上的通信量急剧增大，美国政府决定将因特网的主干网交由私人公司经营，并向接入因特网的单位收费。</a:t>
            </a:r>
          </a:p>
        </p:txBody>
      </p:sp>
      <p:sp>
        <p:nvSpPr>
          <p:cNvPr id="52" name="圆角矩形标注 51"/>
          <p:cNvSpPr/>
          <p:nvPr/>
        </p:nvSpPr>
        <p:spPr>
          <a:xfrm>
            <a:off x="3864333" y="1484784"/>
            <a:ext cx="3527473" cy="1800200"/>
          </a:xfrm>
          <a:prstGeom prst="wedgeRoundRectCallout">
            <a:avLst>
              <a:gd name="adj1" fmla="val -5958"/>
              <a:gd name="adj2" fmla="val 60618"/>
              <a:gd name="adj3" fmla="val 16667"/>
            </a:avLst>
          </a:prstGeom>
          <a:solidFill>
            <a:srgbClr val="1353A2"/>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zh-CN" sz="1600" dirty="0"/>
              <a:t>自</a:t>
            </a:r>
            <a:r>
              <a:rPr lang="en-US" altLang="zh-CN" sz="1600" dirty="0"/>
              <a:t>1993</a:t>
            </a:r>
            <a:r>
              <a:rPr lang="zh-CN" altLang="zh-CN" sz="1600" dirty="0"/>
              <a:t>年开始，</a:t>
            </a:r>
            <a:r>
              <a:rPr lang="en-US" altLang="zh-CN" sz="1600" dirty="0"/>
              <a:t>NSFNET</a:t>
            </a:r>
            <a:r>
              <a:rPr lang="zh-CN" altLang="zh-CN" sz="1600" dirty="0"/>
              <a:t>和组件被若干个商用的因特网主干网替代。</a:t>
            </a:r>
            <a:r>
              <a:rPr lang="en-US" altLang="zh-CN" sz="1600" dirty="0"/>
              <a:t>1995</a:t>
            </a:r>
            <a:r>
              <a:rPr lang="zh-CN" altLang="zh-CN" sz="1600" dirty="0"/>
              <a:t>年，</a:t>
            </a:r>
            <a:r>
              <a:rPr lang="en-US" altLang="zh-CN" sz="1600" dirty="0"/>
              <a:t>NSFNET</a:t>
            </a:r>
            <a:r>
              <a:rPr lang="zh-CN" altLang="zh-CN" sz="1600" dirty="0"/>
              <a:t>宣布停止运作，此时商用因特网的主干网已覆盖了全球</a:t>
            </a:r>
            <a:r>
              <a:rPr lang="en-US" altLang="zh-CN" sz="1600" dirty="0"/>
              <a:t>91</a:t>
            </a:r>
            <a:r>
              <a:rPr lang="zh-CN" altLang="zh-CN" sz="1600" dirty="0"/>
              <a:t>个国家，主机超过</a:t>
            </a:r>
            <a:r>
              <a:rPr lang="en-US" altLang="zh-CN" sz="1600" dirty="0"/>
              <a:t>400</a:t>
            </a:r>
            <a:r>
              <a:rPr lang="zh-CN" altLang="zh-CN" sz="1600" dirty="0"/>
              <a:t>万台</a:t>
            </a:r>
            <a:r>
              <a:rPr lang="zh-CN" altLang="en-US" sz="1600" dirty="0"/>
              <a:t>。</a:t>
            </a:r>
            <a:endParaRPr lang="zh-TW" altLang="en-US" sz="1600" dirty="0">
              <a:solidFill>
                <a:schemeClr val="bg1"/>
              </a:solidFill>
              <a:latin typeface="微软雅黑"/>
              <a:ea typeface="微软雅黑"/>
              <a:cs typeface="微软雅黑"/>
            </a:endParaRPr>
          </a:p>
        </p:txBody>
      </p:sp>
      <p:sp>
        <p:nvSpPr>
          <p:cNvPr id="53" name="圆角矩形标注 52"/>
          <p:cNvSpPr/>
          <p:nvPr/>
        </p:nvSpPr>
        <p:spPr>
          <a:xfrm>
            <a:off x="4656214" y="4221088"/>
            <a:ext cx="3599463" cy="1800200"/>
          </a:xfrm>
          <a:prstGeom prst="wedgeRoundRectCallout">
            <a:avLst>
              <a:gd name="adj1" fmla="val 22737"/>
              <a:gd name="adj2" fmla="val -63546"/>
              <a:gd name="adj3" fmla="val 16667"/>
            </a:avLst>
          </a:prstGeom>
          <a:solidFill>
            <a:srgbClr val="1353A2"/>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zh-CN" sz="1600" dirty="0"/>
              <a:t>在</a:t>
            </a:r>
            <a:r>
              <a:rPr lang="en-US" altLang="zh-CN" sz="1600" dirty="0"/>
              <a:t>NSFNET</a:t>
            </a:r>
            <a:r>
              <a:rPr lang="zh-CN" altLang="zh-CN" sz="1600" dirty="0"/>
              <a:t>被商用因特网主干网替代的过程中诞生了一个新的名词——</a:t>
            </a:r>
            <a:r>
              <a:rPr lang="en-US" altLang="zh-CN" sz="1600" dirty="0"/>
              <a:t>ISP</a:t>
            </a:r>
            <a:r>
              <a:rPr lang="zh-CN" altLang="zh-CN" sz="1600" dirty="0"/>
              <a:t>（</a:t>
            </a:r>
            <a:r>
              <a:rPr lang="en-US" altLang="zh-CN" sz="1600" dirty="0"/>
              <a:t>Internet Service Provider</a:t>
            </a:r>
            <a:r>
              <a:rPr lang="zh-CN" altLang="zh-CN" sz="1600" dirty="0"/>
              <a:t>，因特网服务提供者），</a:t>
            </a:r>
            <a:r>
              <a:rPr lang="en-US" altLang="zh-CN" sz="1600" dirty="0"/>
              <a:t>ISP</a:t>
            </a:r>
            <a:r>
              <a:rPr lang="zh-CN" altLang="zh-CN" sz="1600" dirty="0"/>
              <a:t>实际上就是提供因特网服务的商业公司，因此</a:t>
            </a:r>
            <a:r>
              <a:rPr lang="en-US" altLang="zh-CN" sz="1600" dirty="0"/>
              <a:t>ISP</a:t>
            </a:r>
            <a:r>
              <a:rPr lang="zh-CN" altLang="zh-CN" sz="1600" dirty="0"/>
              <a:t>也称为因特网服务提供商。</a:t>
            </a:r>
            <a:endParaRPr lang="zh-TW" altLang="en-US" sz="1600" dirty="0">
              <a:solidFill>
                <a:schemeClr val="bg1"/>
              </a:solidFill>
              <a:latin typeface="微软雅黑"/>
              <a:ea typeface="微软雅黑"/>
              <a:cs typeface="微软雅黑"/>
            </a:endParaRPr>
          </a:p>
        </p:txBody>
      </p:sp>
      <p:sp>
        <p:nvSpPr>
          <p:cNvPr id="54" name="圆角矩形标注 53"/>
          <p:cNvSpPr/>
          <p:nvPr/>
        </p:nvSpPr>
        <p:spPr>
          <a:xfrm>
            <a:off x="7823742" y="1484784"/>
            <a:ext cx="3455484" cy="1800200"/>
          </a:xfrm>
          <a:prstGeom prst="wedgeRoundRectCallout">
            <a:avLst>
              <a:gd name="adj1" fmla="val -12875"/>
              <a:gd name="adj2" fmla="val 57796"/>
              <a:gd name="adj3" fmla="val 16667"/>
            </a:avLst>
          </a:prstGeom>
          <a:solidFill>
            <a:srgbClr val="1353A2"/>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zh-CN" sz="1600" dirty="0"/>
              <a:t>根据提供服务的能力，</a:t>
            </a:r>
            <a:r>
              <a:rPr lang="en-US" altLang="zh-CN" sz="1600" dirty="0"/>
              <a:t>ISP</a:t>
            </a:r>
            <a:r>
              <a:rPr lang="zh-CN" altLang="zh-CN" sz="1600" dirty="0"/>
              <a:t>可分为主干</a:t>
            </a:r>
            <a:r>
              <a:rPr lang="en-US" altLang="zh-CN" sz="1600" dirty="0"/>
              <a:t>ISP</a:t>
            </a:r>
            <a:r>
              <a:rPr lang="zh-CN" altLang="zh-CN" sz="1600" dirty="0"/>
              <a:t>、地区</a:t>
            </a:r>
            <a:r>
              <a:rPr lang="en-US" altLang="zh-CN" sz="1600" dirty="0"/>
              <a:t>ISP</a:t>
            </a:r>
            <a:r>
              <a:rPr lang="zh-CN" altLang="zh-CN" sz="1600" dirty="0"/>
              <a:t>和本地</a:t>
            </a:r>
            <a:r>
              <a:rPr lang="en-US" altLang="zh-CN" sz="1600" dirty="0"/>
              <a:t>ISP</a:t>
            </a:r>
            <a:r>
              <a:rPr lang="zh-CN" altLang="zh-CN" sz="1600" dirty="0"/>
              <a:t>。</a:t>
            </a:r>
            <a:r>
              <a:rPr lang="en-US" altLang="zh-CN" sz="1600" dirty="0"/>
              <a:t>ISP</a:t>
            </a:r>
            <a:r>
              <a:rPr lang="zh-CN" altLang="zh-CN" sz="1600" dirty="0"/>
              <a:t>之间存在层级关系，地区</a:t>
            </a:r>
            <a:r>
              <a:rPr lang="en-US" altLang="zh-CN" sz="1600" dirty="0"/>
              <a:t>ISP</a:t>
            </a:r>
            <a:r>
              <a:rPr lang="zh-CN" altLang="zh-CN" sz="1600" dirty="0"/>
              <a:t>可以连接到主干</a:t>
            </a:r>
            <a:r>
              <a:rPr lang="en-US" altLang="zh-CN" sz="1600" dirty="0"/>
              <a:t>ISP</a:t>
            </a:r>
            <a:r>
              <a:rPr lang="zh-CN" altLang="zh-CN" sz="1600" dirty="0"/>
              <a:t>，本地</a:t>
            </a:r>
            <a:r>
              <a:rPr lang="en-US" altLang="zh-CN" sz="1600" dirty="0"/>
              <a:t>ISP</a:t>
            </a:r>
            <a:r>
              <a:rPr lang="zh-CN" altLang="zh-CN" sz="1600" dirty="0"/>
              <a:t>可以连接到地区</a:t>
            </a:r>
            <a:r>
              <a:rPr lang="en-US" altLang="zh-CN" sz="1600" dirty="0"/>
              <a:t>ISP</a:t>
            </a:r>
            <a:r>
              <a:rPr lang="zh-CN" altLang="zh-CN" sz="1600" dirty="0"/>
              <a:t>或主干</a:t>
            </a:r>
            <a:r>
              <a:rPr lang="en-US" altLang="zh-CN" sz="1600" dirty="0"/>
              <a:t>ISP</a:t>
            </a:r>
            <a:r>
              <a:rPr lang="zh-CN" altLang="zh-CN" sz="1600" dirty="0"/>
              <a:t>。</a:t>
            </a:r>
            <a:endParaRPr lang="zh-TW" altLang="en-US" sz="1600" dirty="0"/>
          </a:p>
        </p:txBody>
      </p:sp>
      <p:sp>
        <p:nvSpPr>
          <p:cNvPr id="55" name="圆角矩形标注 54"/>
          <p:cNvSpPr/>
          <p:nvPr/>
        </p:nvSpPr>
        <p:spPr>
          <a:xfrm>
            <a:off x="8759602" y="4221088"/>
            <a:ext cx="3239516" cy="1800200"/>
          </a:xfrm>
          <a:prstGeom prst="wedgeRoundRectCallout">
            <a:avLst>
              <a:gd name="adj1" fmla="val 14363"/>
              <a:gd name="adj2" fmla="val -64487"/>
              <a:gd name="adj3" fmla="val 16667"/>
            </a:avLst>
          </a:prstGeom>
          <a:solidFill>
            <a:srgbClr val="1353A2"/>
          </a:solidFill>
          <a:ln>
            <a:solidFill>
              <a:srgbClr val="1353A2"/>
            </a:solid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zh-CN" sz="1600" dirty="0"/>
              <a:t>合格的</a:t>
            </a:r>
            <a:r>
              <a:rPr lang="en-US" altLang="zh-CN" sz="1600" dirty="0"/>
              <a:t>ISP</a:t>
            </a:r>
            <a:r>
              <a:rPr lang="zh-CN" altLang="zh-CN" sz="1600" dirty="0"/>
              <a:t>拥有从</a:t>
            </a:r>
            <a:r>
              <a:rPr lang="en-US" altLang="zh-CN" sz="1600" dirty="0"/>
              <a:t>IP</a:t>
            </a:r>
            <a:r>
              <a:rPr lang="zh-CN" altLang="zh-CN" sz="1600" dirty="0"/>
              <a:t>地址管理机构申请到的成批的</a:t>
            </a:r>
            <a:r>
              <a:rPr lang="en-US" altLang="zh-CN" sz="1600" dirty="0"/>
              <a:t>IP</a:t>
            </a:r>
            <a:r>
              <a:rPr lang="zh-CN" altLang="zh-CN" sz="1600" dirty="0"/>
              <a:t>地址，也拥有通信线路，个人用户可向</a:t>
            </a:r>
            <a:r>
              <a:rPr lang="en-US" altLang="zh-CN" sz="1600" dirty="0"/>
              <a:t>ISP</a:t>
            </a:r>
            <a:r>
              <a:rPr lang="zh-CN" altLang="zh-CN" sz="1600" dirty="0"/>
              <a:t>缴纳费用，通过该</a:t>
            </a:r>
            <a:r>
              <a:rPr lang="en-US" altLang="zh-CN" sz="1600" dirty="0"/>
              <a:t>ISP</a:t>
            </a:r>
            <a:r>
              <a:rPr lang="zh-CN" altLang="zh-CN" sz="1600" dirty="0"/>
              <a:t>获取</a:t>
            </a:r>
            <a:r>
              <a:rPr lang="en-US" altLang="zh-CN" sz="1600" dirty="0"/>
              <a:t>IP</a:t>
            </a:r>
            <a:r>
              <a:rPr lang="zh-CN" altLang="zh-CN" sz="1600" dirty="0"/>
              <a:t>地址，接入因特网。</a:t>
            </a:r>
            <a:endParaRPr lang="zh-CN" altLang="en-US" sz="1600" dirty="0">
              <a:solidFill>
                <a:schemeClr val="bg1"/>
              </a:solidFill>
              <a:latin typeface="微软雅黑"/>
              <a:ea typeface="微软雅黑"/>
              <a:cs typeface="微软雅黑"/>
            </a:endParaRPr>
          </a:p>
        </p:txBody>
      </p:sp>
      <p:sp>
        <p:nvSpPr>
          <p:cNvPr id="56" name="矩形 55"/>
          <p:cNvSpPr/>
          <p:nvPr/>
        </p:nvSpPr>
        <p:spPr>
          <a:xfrm>
            <a:off x="312407" y="1549359"/>
            <a:ext cx="3144441" cy="1671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600" dirty="0"/>
              <a:t>1985</a:t>
            </a:r>
            <a:r>
              <a:rPr lang="zh-CN" altLang="zh-CN" sz="1600" dirty="0"/>
              <a:t>年，美国</a:t>
            </a:r>
            <a:r>
              <a:rPr lang="en-US" altLang="zh-CN" sz="1600" dirty="0"/>
              <a:t>NSF</a:t>
            </a:r>
            <a:r>
              <a:rPr lang="zh-CN" altLang="zh-CN" sz="1600" dirty="0"/>
              <a:t>（</a:t>
            </a:r>
            <a:r>
              <a:rPr lang="en-US" altLang="zh-CN" sz="1600" dirty="0"/>
              <a:t>National Science Foundation</a:t>
            </a:r>
            <a:r>
              <a:rPr lang="zh-CN" altLang="zh-CN" sz="1600" dirty="0"/>
              <a:t>，国家科学基金会）建设了围绕六个大型计算机的计算机网络——国家科学基金网</a:t>
            </a:r>
            <a:r>
              <a:rPr lang="en-US" altLang="zh-CN" sz="1600" dirty="0"/>
              <a:t>NSFNET</a:t>
            </a:r>
            <a:r>
              <a:rPr lang="zh-CN" altLang="zh-CN" sz="1600" dirty="0"/>
              <a:t>。</a:t>
            </a:r>
            <a:endParaRPr lang="zh-CN" altLang="en-US" sz="1600" dirty="0">
              <a:solidFill>
                <a:schemeClr val="bg1"/>
              </a:solidFill>
              <a:latin typeface="微软雅黑"/>
              <a:ea typeface="微软雅黑"/>
              <a:cs typeface="微软雅黑"/>
            </a:endParaRPr>
          </a:p>
        </p:txBody>
      </p:sp>
      <p:sp>
        <p:nvSpPr>
          <p:cNvPr id="57"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1.2.1 Internet</a:t>
            </a:r>
            <a:r>
              <a:rPr lang="zh-CN" altLang="en-US" sz="3200" kern="1200" dirty="0">
                <a:solidFill>
                  <a:srgbClr val="1353A2"/>
                </a:solidFill>
                <a:latin typeface="微软雅黑" pitchFamily="34" charset="-122"/>
                <a:ea typeface="微软雅黑" pitchFamily="34" charset="-122"/>
                <a:cs typeface="+mn-cs"/>
              </a:rPr>
              <a:t>发展史</a:t>
            </a:r>
          </a:p>
        </p:txBody>
      </p:sp>
    </p:spTree>
    <p:extLst>
      <p:ext uri="{BB962C8B-B14F-4D97-AF65-F5344CB8AC3E}">
        <p14:creationId xmlns:p14="http://schemas.microsoft.com/office/powerpoint/2010/main" val="2073718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up)">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down)">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up)">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down)">
                                      <p:cBhvr>
                                        <p:cTn id="43" dur="50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left)">
                                      <p:cBhvr>
                                        <p:cTn id="48" dur="500"/>
                                        <p:tgtEl>
                                          <p:spTgt spid="40"/>
                                        </p:tgtEl>
                                      </p:cBhvr>
                                    </p:animEffect>
                                  </p:childTnLst>
                                </p:cTn>
                              </p:par>
                              <p:par>
                                <p:cTn id="49" presetID="22" presetClass="entr" presetSubtype="8"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500"/>
                                        <p:tgtEl>
                                          <p:spTgt spid="37"/>
                                        </p:tgtEl>
                                      </p:cBhvr>
                                    </p:animEffec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up)">
                                      <p:cBhvr>
                                        <p:cTn id="5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4"/>
          <p:cNvSpPr txBox="1">
            <a:spLocks noChangeArrowheads="1"/>
          </p:cNvSpPr>
          <p:nvPr/>
        </p:nvSpPr>
        <p:spPr bwMode="auto">
          <a:xfrm>
            <a:off x="566111" y="1231050"/>
            <a:ext cx="11058041" cy="258532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r>
              <a:rPr lang="zh-CN" altLang="zh-CN" sz="2400" dirty="0"/>
              <a:t>所谓“宽带”接入技术其实并无严格要求，从一般角度理解，“宽带”指能够满足人们所能感受到的各种媒体在网络上传输所需要的带宽，它是一个动态的、发展的概念。</a:t>
            </a:r>
            <a:r>
              <a:rPr lang="en-US" altLang="zh-CN" sz="2400" dirty="0">
                <a:solidFill>
                  <a:srgbClr val="FF0000"/>
                </a:solidFill>
              </a:rPr>
              <a:t>OECD 2006</a:t>
            </a:r>
            <a:r>
              <a:rPr lang="zh-CN" altLang="zh-CN" sz="2400" dirty="0">
                <a:solidFill>
                  <a:srgbClr val="FF0000"/>
                </a:solidFill>
              </a:rPr>
              <a:t>年报告称，任何传输速率在</a:t>
            </a:r>
            <a:r>
              <a:rPr lang="en-US" altLang="zh-CN" sz="2400" dirty="0">
                <a:solidFill>
                  <a:srgbClr val="FF0000"/>
                </a:solidFill>
              </a:rPr>
              <a:t>256Kbps</a:t>
            </a:r>
            <a:r>
              <a:rPr lang="zh-CN" altLang="zh-CN" sz="2400" dirty="0">
                <a:solidFill>
                  <a:srgbClr val="FF0000"/>
                </a:solidFill>
              </a:rPr>
              <a:t>以上的互联网连接可称为宽带</a:t>
            </a:r>
            <a:r>
              <a:rPr lang="zh-CN" altLang="zh-CN" sz="2400" dirty="0"/>
              <a:t>，</a:t>
            </a:r>
            <a:r>
              <a:rPr lang="en-US" altLang="zh-CN" sz="2400" dirty="0"/>
              <a:t>FCC</a:t>
            </a:r>
            <a:r>
              <a:rPr lang="zh-CN" altLang="zh-CN" sz="2400" dirty="0"/>
              <a:t>（美国联邦通讯委员会）</a:t>
            </a:r>
            <a:r>
              <a:rPr lang="en-US" altLang="zh-CN" sz="2400" dirty="0">
                <a:solidFill>
                  <a:srgbClr val="FF0000"/>
                </a:solidFill>
              </a:rPr>
              <a:t>2015</a:t>
            </a:r>
            <a:r>
              <a:rPr lang="zh-CN" altLang="zh-CN" sz="2400" dirty="0">
                <a:solidFill>
                  <a:srgbClr val="FF0000"/>
                </a:solidFill>
              </a:rPr>
              <a:t>年定义任何传输速率在</a:t>
            </a:r>
            <a:r>
              <a:rPr lang="en-US" altLang="zh-CN" sz="2400" dirty="0">
                <a:solidFill>
                  <a:srgbClr val="FF0000"/>
                </a:solidFill>
              </a:rPr>
              <a:t>4Mbps</a:t>
            </a:r>
            <a:r>
              <a:rPr lang="zh-CN" altLang="zh-CN" sz="2400" dirty="0">
                <a:solidFill>
                  <a:srgbClr val="FF0000"/>
                </a:solidFill>
              </a:rPr>
              <a:t>以上的互联网连接可称为宽带。</a:t>
            </a:r>
          </a:p>
        </p:txBody>
      </p:sp>
      <p:sp>
        <p:nvSpPr>
          <p:cNvPr id="5" name="TextBox 1"/>
          <p:cNvSpPr txBox="1"/>
          <p:nvPr/>
        </p:nvSpPr>
        <p:spPr>
          <a:xfrm>
            <a:off x="2331990" y="461968"/>
            <a:ext cx="5935188" cy="584775"/>
          </a:xfrm>
          <a:prstGeom prst="rect">
            <a:avLst/>
          </a:prstGeom>
          <a:noFill/>
          <a:effectLst>
            <a:reflection blurRad="6350" stA="50000" endA="300" endPos="38500" dist="50800" dir="5400000" sy="-100000" algn="bl" rotWithShape="0"/>
          </a:effectLst>
        </p:spPr>
        <p:txBody>
          <a:bodyPr wrap="square" rtlCol="0">
            <a:spAutoFit/>
          </a:bodyPr>
          <a:lstStyle/>
          <a:p>
            <a:r>
              <a:rPr lang="zh-CN" altLang="en-US" sz="3200" dirty="0">
                <a:solidFill>
                  <a:srgbClr val="1353A2"/>
                </a:solidFill>
                <a:latin typeface="微软雅黑" pitchFamily="34" charset="-122"/>
                <a:ea typeface="微软雅黑" pitchFamily="34" charset="-122"/>
              </a:rPr>
              <a:t>多学一招：什么是“宽带”</a:t>
            </a:r>
            <a:endParaRPr lang="zh-CN" altLang="en-US" sz="3200" kern="1200" dirty="0">
              <a:solidFill>
                <a:srgbClr val="1353A2"/>
              </a:solidFill>
              <a:latin typeface="微软雅黑" pitchFamily="34" charset="-122"/>
              <a:ea typeface="微软雅黑" pitchFamily="34" charset="-122"/>
              <a:cs typeface="+mn-cs"/>
            </a:endParaRP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856" y="461968"/>
            <a:ext cx="590675" cy="452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886212" y="300859"/>
            <a:ext cx="870751" cy="769441"/>
          </a:xfrm>
          <a:prstGeom prst="rect">
            <a:avLst/>
          </a:prstGeom>
        </p:spPr>
        <p:txBody>
          <a:bodyPr wrap="none">
            <a:spAutoFit/>
          </a:bodyPr>
          <a:lstStyle/>
          <a:p>
            <a:r>
              <a:rPr lang="en-US" altLang="zh-CN" sz="4400" b="1" dirty="0">
                <a:solidFill>
                  <a:schemeClr val="bg1"/>
                </a:solidFill>
                <a:sym typeface="Wingdings"/>
              </a:rPr>
              <a:t></a:t>
            </a:r>
            <a:endParaRPr lang="zh-CN" altLang="en-US" sz="4400" b="1" dirty="0">
              <a:solidFill>
                <a:schemeClr val="bg1"/>
              </a:solidFill>
            </a:endParaRPr>
          </a:p>
        </p:txBody>
      </p:sp>
    </p:spTree>
    <p:extLst>
      <p:ext uri="{BB962C8B-B14F-4D97-AF65-F5344CB8AC3E}">
        <p14:creationId xmlns:p14="http://schemas.microsoft.com/office/powerpoint/2010/main" val="752041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p:cNvSpPr txBox="1"/>
          <p:nvPr/>
        </p:nvSpPr>
        <p:spPr>
          <a:xfrm>
            <a:off x="2331989" y="461968"/>
            <a:ext cx="524625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1.2.2  </a:t>
            </a:r>
            <a:r>
              <a:rPr lang="zh-CN" altLang="en-US" sz="3200" kern="1200" dirty="0">
                <a:solidFill>
                  <a:srgbClr val="1353A2"/>
                </a:solidFill>
                <a:latin typeface="微软雅黑" pitchFamily="34" charset="-122"/>
                <a:ea typeface="微软雅黑" pitchFamily="34" charset="-122"/>
                <a:cs typeface="+mn-cs"/>
              </a:rPr>
              <a:t>接入</a:t>
            </a:r>
            <a:r>
              <a:rPr lang="en-US" altLang="zh-CN" sz="3200" kern="1200" dirty="0">
                <a:solidFill>
                  <a:srgbClr val="1353A2"/>
                </a:solidFill>
                <a:latin typeface="微软雅黑" pitchFamily="34" charset="-122"/>
                <a:ea typeface="微软雅黑" pitchFamily="34" charset="-122"/>
                <a:cs typeface="+mn-cs"/>
              </a:rPr>
              <a:t>Internet</a:t>
            </a:r>
            <a:endParaRPr lang="zh-CN" altLang="en-US" sz="3200" kern="1200" dirty="0">
              <a:solidFill>
                <a:srgbClr val="1353A2"/>
              </a:solidFill>
              <a:latin typeface="微软雅黑" pitchFamily="34" charset="-122"/>
              <a:ea typeface="微软雅黑" pitchFamily="34" charset="-122"/>
              <a:cs typeface="+mn-cs"/>
            </a:endParaRPr>
          </a:p>
        </p:txBody>
      </p:sp>
      <p:sp>
        <p:nvSpPr>
          <p:cNvPr id="11" name="Text Box 44"/>
          <p:cNvSpPr txBox="1">
            <a:spLocks noChangeArrowheads="1"/>
          </p:cNvSpPr>
          <p:nvPr/>
        </p:nvSpPr>
        <p:spPr bwMode="auto">
          <a:xfrm>
            <a:off x="4509368" y="1374295"/>
            <a:ext cx="7064682" cy="4524315"/>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a:lnSpc>
                <a:spcPct val="200000"/>
              </a:lnSpc>
            </a:pPr>
            <a:r>
              <a:rPr lang="zh-CN" altLang="en-US" sz="2400" dirty="0">
                <a:solidFill>
                  <a:srgbClr val="1353A2"/>
                </a:solidFill>
              </a:rPr>
              <a:t>为了方便各个地区的用户接入网络，且满足各种用户对网络速率的要求，</a:t>
            </a:r>
            <a:r>
              <a:rPr lang="en-US" altLang="zh-CN" sz="2400" dirty="0">
                <a:solidFill>
                  <a:srgbClr val="1353A2"/>
                </a:solidFill>
              </a:rPr>
              <a:t>ISP</a:t>
            </a:r>
            <a:r>
              <a:rPr lang="zh-CN" altLang="en-US" sz="2400" dirty="0">
                <a:solidFill>
                  <a:srgbClr val="1353A2"/>
                </a:solidFill>
              </a:rPr>
              <a:t>提供了多种宽带接入技术。宽带接入技术实际上是解决通信服务提供商的机房交换机到用户计算机等终端设备之间网络连接的问题，</a:t>
            </a:r>
            <a:r>
              <a:rPr lang="zh-CN" altLang="en-US" sz="2400" dirty="0">
                <a:solidFill>
                  <a:srgbClr val="FF0000"/>
                </a:solidFill>
              </a:rPr>
              <a:t>常用的宽带接入技术</a:t>
            </a:r>
            <a:r>
              <a:rPr lang="zh-CN" altLang="en-US" sz="2400" dirty="0">
                <a:solidFill>
                  <a:srgbClr val="1353A2"/>
                </a:solidFill>
              </a:rPr>
              <a:t>有</a:t>
            </a:r>
            <a:r>
              <a:rPr lang="en-US" altLang="zh-CN" sz="2400" dirty="0">
                <a:solidFill>
                  <a:srgbClr val="FF0000"/>
                </a:solidFill>
              </a:rPr>
              <a:t>ADSL</a:t>
            </a:r>
            <a:r>
              <a:rPr lang="zh-CN" altLang="en-US" sz="2400" dirty="0">
                <a:solidFill>
                  <a:srgbClr val="1353A2"/>
                </a:solidFill>
              </a:rPr>
              <a:t>技术、</a:t>
            </a:r>
            <a:r>
              <a:rPr lang="en-US" altLang="zh-CN" sz="2400" dirty="0">
                <a:solidFill>
                  <a:srgbClr val="FF0000"/>
                </a:solidFill>
              </a:rPr>
              <a:t>HFC</a:t>
            </a:r>
            <a:r>
              <a:rPr lang="zh-CN" altLang="en-US" sz="2400" dirty="0">
                <a:solidFill>
                  <a:srgbClr val="FF0000"/>
                </a:solidFill>
              </a:rPr>
              <a:t>接入</a:t>
            </a:r>
            <a:r>
              <a:rPr lang="zh-CN" altLang="en-US" sz="2400" dirty="0">
                <a:solidFill>
                  <a:srgbClr val="1353A2"/>
                </a:solidFill>
              </a:rPr>
              <a:t>技术以及</a:t>
            </a:r>
            <a:r>
              <a:rPr lang="zh-CN" altLang="en-US" sz="2400" dirty="0">
                <a:solidFill>
                  <a:srgbClr val="FF0000"/>
                </a:solidFill>
              </a:rPr>
              <a:t>光纤接入</a:t>
            </a:r>
            <a:r>
              <a:rPr lang="zh-CN" altLang="en-US" sz="2400" dirty="0">
                <a:solidFill>
                  <a:srgbClr val="1353A2"/>
                </a:solidFill>
              </a:rPr>
              <a:t>技术。</a:t>
            </a:r>
            <a:endParaRPr lang="en-US" altLang="zh-CN" sz="2400" dirty="0">
              <a:solidFill>
                <a:srgbClr val="1353A2"/>
              </a:solidFill>
            </a:endParaRPr>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3" y="1834714"/>
            <a:ext cx="4532392" cy="3057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99611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a:t>
              </a:r>
              <a:r>
                <a:rPr lang="en-US" altLang="zh-CN" sz="3200" b="1" dirty="0">
                  <a:solidFill>
                    <a:schemeClr val="bg1"/>
                  </a:solidFill>
                </a:rPr>
                <a:t>ADSL</a:t>
              </a:r>
              <a:r>
                <a:rPr lang="zh-CN" altLang="en-US" sz="3200" b="1" dirty="0">
                  <a:solidFill>
                    <a:schemeClr val="bg1"/>
                  </a:solidFill>
                </a:rPr>
                <a:t>技术</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7" name="矩形 6"/>
          <p:cNvSpPr/>
          <p:nvPr/>
        </p:nvSpPr>
        <p:spPr>
          <a:xfrm>
            <a:off x="865835" y="2276872"/>
            <a:ext cx="10629357" cy="16187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FF0000"/>
                </a:solidFill>
                <a:latin typeface="微软雅黑"/>
                <a:ea typeface="微软雅黑"/>
                <a:cs typeface="微软雅黑"/>
              </a:rPr>
              <a:t>ADSL</a:t>
            </a:r>
            <a:r>
              <a:rPr lang="zh-CN" altLang="en-US" sz="2400" dirty="0">
                <a:solidFill>
                  <a:srgbClr val="1353A2"/>
                </a:solidFill>
                <a:latin typeface="微软雅黑"/>
                <a:ea typeface="微软雅黑"/>
                <a:cs typeface="微软雅黑"/>
              </a:rPr>
              <a:t>技术是</a:t>
            </a:r>
            <a:r>
              <a:rPr lang="en-US" altLang="zh-CN" sz="2400" dirty="0">
                <a:solidFill>
                  <a:srgbClr val="1353A2"/>
                </a:solidFill>
                <a:latin typeface="微软雅黑"/>
                <a:ea typeface="微软雅黑"/>
                <a:cs typeface="微软雅黑"/>
              </a:rPr>
              <a:t>xDSL</a:t>
            </a:r>
            <a:r>
              <a:rPr lang="zh-CN" altLang="en-US" sz="2400" dirty="0">
                <a:solidFill>
                  <a:srgbClr val="1353A2"/>
                </a:solidFill>
                <a:latin typeface="微软雅黑"/>
                <a:ea typeface="微软雅黑"/>
                <a:cs typeface="微软雅黑"/>
              </a:rPr>
              <a:t>技术的一种，</a:t>
            </a:r>
            <a:r>
              <a:rPr lang="en-US" altLang="zh-CN" sz="2400" dirty="0">
                <a:solidFill>
                  <a:srgbClr val="1353A2"/>
                </a:solidFill>
                <a:latin typeface="微软雅黑"/>
                <a:ea typeface="微软雅黑"/>
                <a:cs typeface="微软雅黑"/>
              </a:rPr>
              <a:t>xDSL</a:t>
            </a:r>
            <a:r>
              <a:rPr lang="zh-CN" altLang="en-US" sz="2400" dirty="0">
                <a:solidFill>
                  <a:srgbClr val="1353A2"/>
                </a:solidFill>
                <a:latin typeface="微软雅黑"/>
                <a:ea typeface="微软雅黑"/>
                <a:cs typeface="微软雅黑"/>
              </a:rPr>
              <a:t>是数字用户线路（</a:t>
            </a:r>
            <a:r>
              <a:rPr lang="en-US" altLang="zh-CN" sz="2400" dirty="0">
                <a:solidFill>
                  <a:srgbClr val="1353A2"/>
                </a:solidFill>
                <a:latin typeface="微软雅黑"/>
                <a:ea typeface="微软雅黑"/>
                <a:cs typeface="微软雅黑"/>
              </a:rPr>
              <a:t>Digital Subscriber Line</a:t>
            </a:r>
            <a:r>
              <a:rPr lang="zh-CN" altLang="en-US" sz="2400" dirty="0">
                <a:solidFill>
                  <a:srgbClr val="1353A2"/>
                </a:solidFill>
                <a:latin typeface="微软雅黑"/>
                <a:ea typeface="微软雅黑"/>
                <a:cs typeface="微软雅黑"/>
              </a:rPr>
              <a:t>）的总称，包括</a:t>
            </a:r>
            <a:r>
              <a:rPr lang="en-US" altLang="zh-CN" sz="2400" dirty="0">
                <a:solidFill>
                  <a:srgbClr val="1353A2"/>
                </a:solidFill>
                <a:latin typeface="微软雅黑"/>
                <a:ea typeface="微软雅黑"/>
                <a:cs typeface="微软雅黑"/>
              </a:rPr>
              <a:t>ADSL</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RADSL</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VDSL</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SDSL</a:t>
            </a:r>
            <a:r>
              <a:rPr lang="zh-CN" altLang="en-US" sz="2400" dirty="0">
                <a:solidFill>
                  <a:srgbClr val="1353A2"/>
                </a:solidFill>
                <a:latin typeface="微软雅黑"/>
                <a:ea typeface="微软雅黑"/>
                <a:cs typeface="微软雅黑"/>
              </a:rPr>
              <a:t>等，是利用数字技术对现有模拟电话用户线进行改造，使其能承载宽带业务的一种技术。</a:t>
            </a:r>
          </a:p>
        </p:txBody>
      </p:sp>
      <p:sp>
        <p:nvSpPr>
          <p:cNvPr id="9" name="矩形 8"/>
          <p:cNvSpPr/>
          <p:nvPr/>
        </p:nvSpPr>
        <p:spPr>
          <a:xfrm>
            <a:off x="1018233" y="3850445"/>
            <a:ext cx="10629357" cy="16187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endParaRPr lang="zh-CN" altLang="en-US" sz="2400" dirty="0">
              <a:solidFill>
                <a:srgbClr val="1353A2"/>
              </a:solidFill>
              <a:latin typeface="微软雅黑"/>
              <a:ea typeface="微软雅黑"/>
              <a:cs typeface="微软雅黑"/>
            </a:endParaRPr>
          </a:p>
        </p:txBody>
      </p:sp>
      <p:sp>
        <p:nvSpPr>
          <p:cNvPr id="6" name="矩形 5"/>
          <p:cNvSpPr/>
          <p:nvPr/>
        </p:nvSpPr>
        <p:spPr>
          <a:xfrm>
            <a:off x="865836" y="3895595"/>
            <a:ext cx="10629356" cy="21605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zh-CN" sz="2400" dirty="0">
                <a:solidFill>
                  <a:srgbClr val="0070C0"/>
                </a:solidFill>
                <a:latin typeface="微软雅黑"/>
                <a:ea typeface="微软雅黑"/>
                <a:cs typeface="微软雅黑"/>
              </a:rPr>
              <a:t>考虑到用户访问</a:t>
            </a:r>
            <a:r>
              <a:rPr lang="en-US" altLang="zh-CN" sz="2400" dirty="0">
                <a:solidFill>
                  <a:srgbClr val="0070C0"/>
                </a:solidFill>
                <a:latin typeface="微软雅黑"/>
                <a:ea typeface="微软雅黑"/>
                <a:cs typeface="微软雅黑"/>
              </a:rPr>
              <a:t>Internet</a:t>
            </a:r>
            <a:r>
              <a:rPr lang="zh-CN" altLang="zh-CN" sz="2400" dirty="0">
                <a:solidFill>
                  <a:srgbClr val="0070C0"/>
                </a:solidFill>
                <a:latin typeface="微软雅黑"/>
                <a:ea typeface="微软雅黑"/>
                <a:cs typeface="微软雅黑"/>
              </a:rPr>
              <a:t>主要用于获取网络资源，因此</a:t>
            </a:r>
            <a:r>
              <a:rPr lang="en-US" altLang="zh-CN" sz="2400" dirty="0">
                <a:solidFill>
                  <a:srgbClr val="0070C0"/>
                </a:solidFill>
                <a:latin typeface="微软雅黑"/>
                <a:ea typeface="微软雅黑"/>
                <a:cs typeface="微软雅黑"/>
              </a:rPr>
              <a:t>ADSL</a:t>
            </a:r>
            <a:r>
              <a:rPr lang="zh-CN" altLang="zh-CN" sz="2400" dirty="0">
                <a:solidFill>
                  <a:srgbClr val="0070C0"/>
                </a:solidFill>
                <a:latin typeface="微软雅黑"/>
                <a:ea typeface="微软雅黑"/>
                <a:cs typeface="微软雅黑"/>
              </a:rPr>
              <a:t>设计上行和下行使用不同的带宽</a:t>
            </a:r>
            <a:r>
              <a:rPr lang="zh-CN" altLang="en-US" sz="2400" dirty="0">
                <a:solidFill>
                  <a:srgbClr val="0070C0"/>
                </a:solidFill>
                <a:latin typeface="微软雅黑"/>
                <a:ea typeface="微软雅黑"/>
                <a:cs typeface="微软雅黑"/>
              </a:rPr>
              <a:t>：</a:t>
            </a:r>
            <a:endParaRPr lang="en-US" altLang="zh-CN" sz="2400" dirty="0">
              <a:solidFill>
                <a:srgbClr val="0070C0"/>
              </a:solidFill>
              <a:latin typeface="微软雅黑"/>
              <a:ea typeface="微软雅黑"/>
              <a:cs typeface="微软雅黑"/>
            </a:endParaRPr>
          </a:p>
          <a:p>
            <a:pPr marL="342900" indent="-342900">
              <a:lnSpc>
                <a:spcPct val="140000"/>
              </a:lnSpc>
              <a:buFont typeface="Wingdings" panose="05000000000000000000" pitchFamily="2" charset="2"/>
              <a:buChar char="p"/>
            </a:pPr>
            <a:r>
              <a:rPr lang="zh-CN" altLang="zh-CN" sz="2400" dirty="0">
                <a:solidFill>
                  <a:srgbClr val="0070C0"/>
                </a:solidFill>
                <a:latin typeface="微软雅黑"/>
                <a:ea typeface="微软雅黑"/>
                <a:cs typeface="微软雅黑"/>
              </a:rPr>
              <a:t>上行带宽</a:t>
            </a:r>
            <a:r>
              <a:rPr lang="zh-CN" altLang="en-US" sz="2400" dirty="0">
                <a:solidFill>
                  <a:srgbClr val="0070C0"/>
                </a:solidFill>
                <a:latin typeface="微软雅黑"/>
                <a:ea typeface="微软雅黑"/>
                <a:cs typeface="微软雅黑"/>
              </a:rPr>
              <a:t>：</a:t>
            </a:r>
            <a:r>
              <a:rPr lang="zh-CN" altLang="zh-CN" sz="2400" dirty="0">
                <a:solidFill>
                  <a:srgbClr val="0070C0"/>
                </a:solidFill>
                <a:latin typeface="微软雅黑"/>
                <a:ea typeface="微软雅黑"/>
                <a:cs typeface="微软雅黑"/>
              </a:rPr>
              <a:t>最高可达</a:t>
            </a:r>
            <a:r>
              <a:rPr lang="en-US" altLang="zh-CN" sz="2400" dirty="0">
                <a:solidFill>
                  <a:srgbClr val="0070C0"/>
                </a:solidFill>
                <a:latin typeface="微软雅黑"/>
                <a:ea typeface="微软雅黑"/>
                <a:cs typeface="微软雅黑"/>
              </a:rPr>
              <a:t>1Mb/s</a:t>
            </a:r>
            <a:r>
              <a:rPr lang="zh-CN" altLang="en-US" sz="2400" dirty="0">
                <a:solidFill>
                  <a:srgbClr val="0070C0"/>
                </a:solidFill>
                <a:latin typeface="微软雅黑"/>
                <a:ea typeface="微软雅黑"/>
                <a:cs typeface="微软雅黑"/>
              </a:rPr>
              <a:t>。</a:t>
            </a:r>
            <a:endParaRPr lang="en-US" altLang="zh-CN" sz="2400" dirty="0">
              <a:solidFill>
                <a:srgbClr val="0070C0"/>
              </a:solidFill>
              <a:latin typeface="微软雅黑"/>
              <a:ea typeface="微软雅黑"/>
              <a:cs typeface="微软雅黑"/>
            </a:endParaRPr>
          </a:p>
          <a:p>
            <a:pPr marL="342900" indent="-342900">
              <a:lnSpc>
                <a:spcPct val="140000"/>
              </a:lnSpc>
              <a:buFont typeface="Wingdings" panose="05000000000000000000" pitchFamily="2" charset="2"/>
              <a:buChar char="p"/>
            </a:pPr>
            <a:r>
              <a:rPr lang="zh-CN" altLang="zh-CN" sz="2400" dirty="0">
                <a:solidFill>
                  <a:srgbClr val="0070C0"/>
                </a:solidFill>
                <a:latin typeface="微软雅黑"/>
                <a:ea typeface="微软雅黑"/>
                <a:cs typeface="微软雅黑"/>
              </a:rPr>
              <a:t>下行</a:t>
            </a:r>
            <a:r>
              <a:rPr lang="zh-CN" altLang="en-US" sz="2400" dirty="0">
                <a:solidFill>
                  <a:srgbClr val="0070C0"/>
                </a:solidFill>
                <a:latin typeface="微软雅黑"/>
                <a:ea typeface="微软雅黑"/>
                <a:cs typeface="微软雅黑"/>
              </a:rPr>
              <a:t>带宽：</a:t>
            </a:r>
            <a:r>
              <a:rPr lang="zh-CN" altLang="zh-CN" sz="2400" dirty="0">
                <a:solidFill>
                  <a:srgbClr val="0070C0"/>
                </a:solidFill>
                <a:latin typeface="微软雅黑"/>
                <a:ea typeface="微软雅黑"/>
                <a:cs typeface="微软雅黑"/>
              </a:rPr>
              <a:t>最高可达</a:t>
            </a:r>
            <a:r>
              <a:rPr lang="en-US" altLang="zh-CN" sz="2400" dirty="0">
                <a:solidFill>
                  <a:srgbClr val="0070C0"/>
                </a:solidFill>
                <a:latin typeface="微软雅黑"/>
                <a:ea typeface="微软雅黑"/>
                <a:cs typeface="微软雅黑"/>
              </a:rPr>
              <a:t>8Mb/s</a:t>
            </a:r>
            <a:r>
              <a:rPr lang="zh-CN" altLang="zh-CN" sz="2400" dirty="0">
                <a:solidFill>
                  <a:srgbClr val="0070C0"/>
                </a:solidFill>
                <a:latin typeface="微软雅黑"/>
                <a:ea typeface="微软雅黑"/>
                <a:cs typeface="微软雅黑"/>
              </a:rPr>
              <a:t>。</a:t>
            </a:r>
          </a:p>
        </p:txBody>
      </p:sp>
      <p:sp>
        <p:nvSpPr>
          <p:cNvPr id="11" name="TextBox 1"/>
          <p:cNvSpPr txBox="1"/>
          <p:nvPr/>
        </p:nvSpPr>
        <p:spPr>
          <a:xfrm>
            <a:off x="2331989" y="461968"/>
            <a:ext cx="524625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1.2.2  </a:t>
            </a:r>
            <a:r>
              <a:rPr lang="zh-CN" altLang="en-US" sz="3200" kern="1200" dirty="0">
                <a:solidFill>
                  <a:srgbClr val="1353A2"/>
                </a:solidFill>
                <a:latin typeface="微软雅黑" pitchFamily="34" charset="-122"/>
                <a:ea typeface="微软雅黑" pitchFamily="34" charset="-122"/>
                <a:cs typeface="+mn-cs"/>
              </a:rPr>
              <a:t>接入</a:t>
            </a:r>
            <a:r>
              <a:rPr lang="en-US" altLang="zh-CN" sz="3200" kern="1200" dirty="0">
                <a:solidFill>
                  <a:srgbClr val="1353A2"/>
                </a:solidFill>
                <a:latin typeface="微软雅黑" pitchFamily="34" charset="-122"/>
                <a:ea typeface="微软雅黑" pitchFamily="34" charset="-122"/>
                <a:cs typeface="+mn-cs"/>
              </a:rPr>
              <a:t>Internet</a:t>
            </a:r>
            <a:endParaRPr lang="zh-CN" altLang="en-US" sz="3200" kern="1200" dirty="0">
              <a:solidFill>
                <a:srgbClr val="1353A2"/>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105336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par>
                          <p:cTn id="8" fill="hold">
                            <p:stCondLst>
                              <p:cond delay="500"/>
                            </p:stCondLst>
                            <p:childTnLst>
                              <p:par>
                                <p:cTn id="9" presetID="16" presetClass="entr" presetSubtype="21" fill="hold" grpId="0" nodeType="afterEffect" nodePh="1">
                                  <p:stCondLst>
                                    <p:cond delay="0"/>
                                  </p:stCondLst>
                                  <p:endCondLst>
                                    <p:cond evt="begin" delay="0">
                                      <p:tn val="9"/>
                                    </p:cond>
                                  </p:end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barn(inVertical)">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8309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a:t>
              </a:r>
              <a:r>
                <a:rPr lang="en-US" altLang="zh-CN" sz="3200" b="1" dirty="0">
                  <a:solidFill>
                    <a:schemeClr val="bg1"/>
                  </a:solidFill>
                </a:rPr>
                <a:t>ADSL</a:t>
              </a:r>
              <a:r>
                <a:rPr lang="zh-CN" altLang="en-US" sz="3200" b="1" dirty="0">
                  <a:solidFill>
                    <a:schemeClr val="bg1"/>
                  </a:solidFill>
                </a:rPr>
                <a:t>技术</a:t>
              </a:r>
              <a:r>
                <a:rPr lang="en-US" altLang="zh-CN" sz="3200" b="1" dirty="0">
                  <a:solidFill>
                    <a:schemeClr val="bg1"/>
                  </a:solidFill>
                </a:rPr>
                <a:t>——</a:t>
              </a:r>
              <a:r>
                <a:rPr lang="zh-CN" altLang="en-US" sz="3200" b="1" dirty="0">
                  <a:solidFill>
                    <a:schemeClr val="bg1"/>
                  </a:solidFill>
                </a:rPr>
                <a:t>技术原理</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7" name="矩形 6"/>
          <p:cNvSpPr/>
          <p:nvPr/>
        </p:nvSpPr>
        <p:spPr>
          <a:xfrm>
            <a:off x="865835" y="2276872"/>
            <a:ext cx="10629358" cy="223979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1353A2"/>
                </a:solidFill>
                <a:latin typeface="微软雅黑"/>
                <a:ea typeface="微软雅黑"/>
                <a:cs typeface="微软雅黑"/>
              </a:rPr>
              <a:t>用户和</a:t>
            </a:r>
            <a:r>
              <a:rPr lang="en-US" altLang="zh-CN" sz="2400" dirty="0">
                <a:solidFill>
                  <a:srgbClr val="1353A2"/>
                </a:solidFill>
                <a:latin typeface="微软雅黑"/>
                <a:ea typeface="微软雅黑"/>
                <a:cs typeface="微软雅黑"/>
              </a:rPr>
              <a:t>ISP</a:t>
            </a:r>
            <a:r>
              <a:rPr lang="zh-CN" altLang="en-US" sz="2400" dirty="0">
                <a:solidFill>
                  <a:srgbClr val="1353A2"/>
                </a:solidFill>
                <a:latin typeface="微软雅黑"/>
                <a:ea typeface="微软雅黑"/>
                <a:cs typeface="微软雅黑"/>
              </a:rPr>
              <a:t>各通过一个</a:t>
            </a:r>
            <a:r>
              <a:rPr lang="en-US" altLang="zh-CN" sz="2400" dirty="0">
                <a:solidFill>
                  <a:srgbClr val="1353A2"/>
                </a:solidFill>
                <a:latin typeface="微软雅黑"/>
                <a:ea typeface="微软雅黑"/>
                <a:cs typeface="微软雅黑"/>
              </a:rPr>
              <a:t>ADSL Modem</a:t>
            </a:r>
            <a:r>
              <a:rPr lang="zh-CN" altLang="en-US" sz="2400" dirty="0">
                <a:solidFill>
                  <a:srgbClr val="1353A2"/>
                </a:solidFill>
                <a:latin typeface="微软雅黑"/>
                <a:ea typeface="微软雅黑"/>
                <a:cs typeface="微软雅黑"/>
              </a:rPr>
              <a:t>接入电话网，当用户计算机需要访问</a:t>
            </a:r>
            <a:r>
              <a:rPr lang="en-US" altLang="zh-CN" sz="2400" dirty="0">
                <a:solidFill>
                  <a:srgbClr val="1353A2"/>
                </a:solidFill>
                <a:latin typeface="微软雅黑"/>
                <a:ea typeface="微软雅黑"/>
                <a:cs typeface="微软雅黑"/>
              </a:rPr>
              <a:t>Internet</a:t>
            </a:r>
            <a:r>
              <a:rPr lang="zh-CN" altLang="en-US" sz="2400" dirty="0">
                <a:solidFill>
                  <a:srgbClr val="1353A2"/>
                </a:solidFill>
                <a:latin typeface="微软雅黑"/>
                <a:ea typeface="微软雅黑"/>
                <a:cs typeface="微软雅黑"/>
              </a:rPr>
              <a:t>时，用户的</a:t>
            </a:r>
            <a:r>
              <a:rPr lang="en-US" altLang="zh-CN" sz="2400" dirty="0">
                <a:solidFill>
                  <a:srgbClr val="1353A2"/>
                </a:solidFill>
                <a:latin typeface="微软雅黑"/>
                <a:ea typeface="微软雅黑"/>
                <a:cs typeface="微软雅黑"/>
              </a:rPr>
              <a:t>ADSL Modem</a:t>
            </a:r>
            <a:r>
              <a:rPr lang="zh-CN" altLang="en-US" sz="2400" dirty="0">
                <a:solidFill>
                  <a:srgbClr val="1353A2"/>
                </a:solidFill>
                <a:latin typeface="微软雅黑"/>
                <a:ea typeface="微软雅黑"/>
                <a:cs typeface="微软雅黑"/>
              </a:rPr>
              <a:t>先与</a:t>
            </a:r>
            <a:r>
              <a:rPr lang="en-US" altLang="zh-CN" sz="2400" dirty="0">
                <a:solidFill>
                  <a:srgbClr val="1353A2"/>
                </a:solidFill>
                <a:latin typeface="微软雅黑"/>
                <a:ea typeface="微软雅黑"/>
                <a:cs typeface="微软雅黑"/>
              </a:rPr>
              <a:t>ISP</a:t>
            </a:r>
            <a:r>
              <a:rPr lang="zh-CN" altLang="en-US" sz="2400" dirty="0">
                <a:solidFill>
                  <a:srgbClr val="1353A2"/>
                </a:solidFill>
                <a:latin typeface="微软雅黑"/>
                <a:ea typeface="微软雅黑"/>
                <a:cs typeface="微软雅黑"/>
              </a:rPr>
              <a:t>的</a:t>
            </a:r>
            <a:r>
              <a:rPr lang="en-US" altLang="zh-CN" sz="2400" dirty="0">
                <a:solidFill>
                  <a:srgbClr val="1353A2"/>
                </a:solidFill>
                <a:latin typeface="微软雅黑"/>
                <a:ea typeface="微软雅黑"/>
                <a:cs typeface="微软雅黑"/>
              </a:rPr>
              <a:t>ADSL Modem</a:t>
            </a:r>
            <a:r>
              <a:rPr lang="zh-CN" altLang="en-US" sz="2400" dirty="0">
                <a:solidFill>
                  <a:srgbClr val="1353A2"/>
                </a:solidFill>
                <a:latin typeface="微软雅黑"/>
                <a:ea typeface="微软雅黑"/>
                <a:cs typeface="微软雅黑"/>
              </a:rPr>
              <a:t>池中的一个</a:t>
            </a:r>
            <a:r>
              <a:rPr lang="en-US" altLang="zh-CN" sz="2400" dirty="0">
                <a:solidFill>
                  <a:srgbClr val="1353A2"/>
                </a:solidFill>
                <a:latin typeface="微软雅黑"/>
                <a:ea typeface="微软雅黑"/>
                <a:cs typeface="微软雅黑"/>
              </a:rPr>
              <a:t>ADSL Modem</a:t>
            </a:r>
            <a:r>
              <a:rPr lang="zh-CN" altLang="en-US" sz="2400" dirty="0">
                <a:solidFill>
                  <a:srgbClr val="1353A2"/>
                </a:solidFill>
                <a:latin typeface="微软雅黑"/>
                <a:ea typeface="微软雅黑"/>
                <a:cs typeface="微软雅黑"/>
              </a:rPr>
              <a:t>建立连接，进而与服务器建立连接；随后</a:t>
            </a:r>
            <a:r>
              <a:rPr lang="en-US" altLang="zh-CN" sz="2400" dirty="0">
                <a:solidFill>
                  <a:srgbClr val="1353A2"/>
                </a:solidFill>
                <a:latin typeface="微软雅黑"/>
                <a:ea typeface="微软雅黑"/>
                <a:cs typeface="微软雅黑"/>
              </a:rPr>
              <a:t>ISP</a:t>
            </a:r>
            <a:r>
              <a:rPr lang="zh-CN" altLang="en-US" sz="2400" dirty="0">
                <a:solidFill>
                  <a:srgbClr val="1353A2"/>
                </a:solidFill>
                <a:latin typeface="微软雅黑"/>
                <a:ea typeface="微软雅黑"/>
                <a:cs typeface="微软雅黑"/>
              </a:rPr>
              <a:t>自动为用户分配一个</a:t>
            </a:r>
            <a:r>
              <a:rPr lang="en-US" altLang="zh-CN" sz="2400" dirty="0">
                <a:solidFill>
                  <a:srgbClr val="1353A2"/>
                </a:solidFill>
                <a:latin typeface="微软雅黑"/>
                <a:ea typeface="微软雅黑"/>
                <a:cs typeface="微软雅黑"/>
              </a:rPr>
              <a:t>IP</a:t>
            </a:r>
            <a:r>
              <a:rPr lang="zh-CN" altLang="en-US" sz="2400" dirty="0">
                <a:solidFill>
                  <a:srgbClr val="1353A2"/>
                </a:solidFill>
                <a:latin typeface="微软雅黑"/>
                <a:ea typeface="微软雅黑"/>
                <a:cs typeface="微软雅黑"/>
              </a:rPr>
              <a:t>地址，用户方可通过</a:t>
            </a:r>
            <a:r>
              <a:rPr lang="en-US" altLang="zh-CN" sz="2400" dirty="0">
                <a:solidFill>
                  <a:srgbClr val="1353A2"/>
                </a:solidFill>
                <a:latin typeface="微软雅黑"/>
                <a:ea typeface="微软雅黑"/>
                <a:cs typeface="微软雅黑"/>
              </a:rPr>
              <a:t>ISP</a:t>
            </a:r>
            <a:r>
              <a:rPr lang="zh-CN" altLang="en-US" sz="2400" dirty="0">
                <a:solidFill>
                  <a:srgbClr val="1353A2"/>
                </a:solidFill>
                <a:latin typeface="微软雅黑"/>
                <a:ea typeface="微软雅黑"/>
                <a:cs typeface="微软雅黑"/>
              </a:rPr>
              <a:t>的线路访问</a:t>
            </a:r>
            <a:r>
              <a:rPr lang="en-US" altLang="zh-CN" sz="2400" dirty="0">
                <a:solidFill>
                  <a:srgbClr val="1353A2"/>
                </a:solidFill>
                <a:latin typeface="微软雅黑"/>
                <a:ea typeface="微软雅黑"/>
                <a:cs typeface="微软雅黑"/>
              </a:rPr>
              <a:t>Internet</a:t>
            </a:r>
            <a:r>
              <a:rPr lang="zh-CN" altLang="en-US" sz="2400" dirty="0">
                <a:solidFill>
                  <a:srgbClr val="1353A2"/>
                </a:solidFill>
                <a:latin typeface="微软雅黑"/>
                <a:ea typeface="微软雅黑"/>
                <a:cs typeface="微软雅黑"/>
              </a:rPr>
              <a:t>。</a:t>
            </a:r>
          </a:p>
        </p:txBody>
      </p:sp>
      <p:sp>
        <p:nvSpPr>
          <p:cNvPr id="9" name="矩形 8"/>
          <p:cNvSpPr/>
          <p:nvPr/>
        </p:nvSpPr>
        <p:spPr>
          <a:xfrm>
            <a:off x="1018233" y="3850445"/>
            <a:ext cx="10629357" cy="16187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endParaRPr lang="zh-CN" altLang="en-US" sz="2400" dirty="0">
              <a:solidFill>
                <a:srgbClr val="1353A2"/>
              </a:solidFill>
              <a:latin typeface="微软雅黑"/>
              <a:ea typeface="微软雅黑"/>
              <a:cs typeface="微软雅黑"/>
            </a:endParaRPr>
          </a:p>
        </p:txBody>
      </p:sp>
      <p:sp>
        <p:nvSpPr>
          <p:cNvPr id="11" name="TextBox 1"/>
          <p:cNvSpPr txBox="1"/>
          <p:nvPr/>
        </p:nvSpPr>
        <p:spPr>
          <a:xfrm>
            <a:off x="2331989" y="461968"/>
            <a:ext cx="524625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1.2.2  </a:t>
            </a:r>
            <a:r>
              <a:rPr lang="zh-CN" altLang="en-US" sz="3200" kern="1200" dirty="0">
                <a:solidFill>
                  <a:srgbClr val="1353A2"/>
                </a:solidFill>
                <a:latin typeface="微软雅黑" pitchFamily="34" charset="-122"/>
                <a:ea typeface="微软雅黑" pitchFamily="34" charset="-122"/>
                <a:cs typeface="+mn-cs"/>
              </a:rPr>
              <a:t>接入</a:t>
            </a:r>
            <a:r>
              <a:rPr lang="en-US" altLang="zh-CN" sz="3200" kern="1200" dirty="0">
                <a:solidFill>
                  <a:srgbClr val="1353A2"/>
                </a:solidFill>
                <a:latin typeface="微软雅黑" pitchFamily="34" charset="-122"/>
                <a:ea typeface="微软雅黑" pitchFamily="34" charset="-122"/>
                <a:cs typeface="+mn-cs"/>
              </a:rPr>
              <a:t>Internet</a:t>
            </a:r>
            <a:endParaRPr lang="zh-CN" altLang="en-US" sz="3200" kern="1200" dirty="0">
              <a:solidFill>
                <a:srgbClr val="1353A2"/>
              </a:solidFill>
              <a:latin typeface="微软雅黑" pitchFamily="34" charset="-122"/>
              <a:ea typeface="微软雅黑" pitchFamily="34" charset="-122"/>
              <a:cs typeface="+mn-cs"/>
            </a:endParaRPr>
          </a:p>
        </p:txBody>
      </p:sp>
      <p:pic>
        <p:nvPicPr>
          <p:cNvPr id="10" name="图片 9"/>
          <p:cNvPicPr/>
          <p:nvPr/>
        </p:nvPicPr>
        <p:blipFill>
          <a:blip r:embed="rId3">
            <a:extLst>
              <a:ext uri="{28A0092B-C50C-407E-A947-70E740481C1C}">
                <a14:useLocalDpi xmlns:a14="http://schemas.microsoft.com/office/drawing/2010/main" val="0"/>
              </a:ext>
            </a:extLst>
          </a:blip>
          <a:srcRect/>
          <a:stretch>
            <a:fillRect/>
          </a:stretch>
        </p:blipFill>
        <p:spPr bwMode="auto">
          <a:xfrm>
            <a:off x="3212618" y="4416459"/>
            <a:ext cx="5238750" cy="1905000"/>
          </a:xfrm>
          <a:prstGeom prst="rect">
            <a:avLst/>
          </a:prstGeom>
          <a:noFill/>
          <a:ln>
            <a:noFill/>
          </a:ln>
        </p:spPr>
      </p:pic>
    </p:spTree>
    <p:extLst>
      <p:ext uri="{BB962C8B-B14F-4D97-AF65-F5344CB8AC3E}">
        <p14:creationId xmlns:p14="http://schemas.microsoft.com/office/powerpoint/2010/main" val="190697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par>
                          <p:cTn id="8" fill="hold">
                            <p:stCondLst>
                              <p:cond delay="500"/>
                            </p:stCondLst>
                            <p:childTnLst>
                              <p:par>
                                <p:cTn id="9" presetID="16" presetClass="entr" presetSubtype="21" fill="hold" grpId="0" nodeType="afterEffect" nodePh="1">
                                  <p:stCondLst>
                                    <p:cond delay="0"/>
                                  </p:stCondLst>
                                  <p:endCondLst>
                                    <p:cond evt="begin" delay="0">
                                      <p:tn val="9"/>
                                    </p:cond>
                                  </p:end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barn(inVertical)">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8309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a:t>
              </a:r>
              <a:r>
                <a:rPr lang="en-US" altLang="zh-CN" sz="3200" b="1" dirty="0">
                  <a:solidFill>
                    <a:schemeClr val="bg1"/>
                  </a:solidFill>
                </a:rPr>
                <a:t>ADSL</a:t>
              </a:r>
              <a:r>
                <a:rPr lang="zh-CN" altLang="en-US" sz="3200" b="1" dirty="0">
                  <a:solidFill>
                    <a:schemeClr val="bg1"/>
                  </a:solidFill>
                </a:rPr>
                <a:t>技术</a:t>
              </a:r>
              <a:r>
                <a:rPr lang="en-US" altLang="zh-CN" sz="3200" b="1" dirty="0">
                  <a:solidFill>
                    <a:schemeClr val="bg1"/>
                  </a:solidFill>
                </a:rPr>
                <a:t>——</a:t>
              </a:r>
              <a:r>
                <a:rPr lang="zh-CN" altLang="en-US" sz="3200" b="1" dirty="0">
                  <a:solidFill>
                    <a:schemeClr val="bg1"/>
                  </a:solidFill>
                </a:rPr>
                <a:t>核心设备</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7" name="矩形 6"/>
          <p:cNvSpPr/>
          <p:nvPr/>
        </p:nvSpPr>
        <p:spPr>
          <a:xfrm>
            <a:off x="865835" y="2276872"/>
            <a:ext cx="10629358" cy="109262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1353A2"/>
                </a:solidFill>
                <a:latin typeface="微软雅黑"/>
                <a:ea typeface="微软雅黑"/>
                <a:cs typeface="微软雅黑"/>
              </a:rPr>
              <a:t>ADSL</a:t>
            </a:r>
            <a:r>
              <a:rPr lang="zh-CN" altLang="en-US" sz="2400" dirty="0">
                <a:solidFill>
                  <a:srgbClr val="1353A2"/>
                </a:solidFill>
                <a:latin typeface="微软雅黑"/>
                <a:ea typeface="微软雅黑"/>
                <a:cs typeface="微软雅黑"/>
              </a:rPr>
              <a:t>技术的核心设备是</a:t>
            </a:r>
            <a:r>
              <a:rPr lang="en-US" altLang="zh-CN" sz="2400" dirty="0">
                <a:solidFill>
                  <a:srgbClr val="FF0000"/>
                </a:solidFill>
                <a:latin typeface="微软雅黑"/>
                <a:ea typeface="微软雅黑"/>
                <a:cs typeface="微软雅黑"/>
              </a:rPr>
              <a:t>ADSL</a:t>
            </a:r>
            <a:r>
              <a:rPr lang="zh-CN" altLang="en-US" sz="2400" dirty="0">
                <a:solidFill>
                  <a:srgbClr val="FF0000"/>
                </a:solidFill>
                <a:latin typeface="微软雅黑"/>
                <a:ea typeface="微软雅黑"/>
                <a:cs typeface="微软雅黑"/>
              </a:rPr>
              <a:t>调制解调器</a:t>
            </a:r>
            <a:r>
              <a:rPr lang="zh-CN" altLang="en-US" sz="2400" dirty="0">
                <a:solidFill>
                  <a:srgbClr val="1353A2"/>
                </a:solidFill>
                <a:latin typeface="微软雅黑"/>
                <a:ea typeface="微软雅黑"/>
                <a:cs typeface="微软雅黑"/>
              </a:rPr>
              <a:t>，该设备采用</a:t>
            </a:r>
            <a:r>
              <a:rPr lang="zh-CN" altLang="en-US" sz="2400" dirty="0">
                <a:solidFill>
                  <a:srgbClr val="FF0000"/>
                </a:solidFill>
                <a:latin typeface="微软雅黑"/>
                <a:ea typeface="微软雅黑"/>
                <a:cs typeface="微软雅黑"/>
              </a:rPr>
              <a:t>离散多音调</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Discrete Multi-Tone</a:t>
            </a:r>
            <a:r>
              <a:rPr lang="zh-CN" altLang="en-US" sz="2400" dirty="0">
                <a:solidFill>
                  <a:srgbClr val="1353A2"/>
                </a:solidFill>
                <a:latin typeface="微软雅黑"/>
                <a:ea typeface="微软雅黑"/>
                <a:cs typeface="微软雅黑"/>
              </a:rPr>
              <a:t>，</a:t>
            </a:r>
            <a:r>
              <a:rPr lang="zh-CN" altLang="en-US" sz="2400" dirty="0">
                <a:solidFill>
                  <a:srgbClr val="FF0000"/>
                </a:solidFill>
                <a:latin typeface="微软雅黑"/>
                <a:ea typeface="微软雅黑"/>
                <a:cs typeface="微软雅黑"/>
              </a:rPr>
              <a:t>简称</a:t>
            </a:r>
            <a:r>
              <a:rPr lang="en-US" altLang="zh-CN" sz="2400" dirty="0">
                <a:solidFill>
                  <a:srgbClr val="FF0000"/>
                </a:solidFill>
                <a:latin typeface="微软雅黑"/>
                <a:ea typeface="微软雅黑"/>
                <a:cs typeface="微软雅黑"/>
              </a:rPr>
              <a:t>DMT</a:t>
            </a:r>
            <a:r>
              <a:rPr lang="zh-CN" altLang="en-US" sz="2400" dirty="0">
                <a:solidFill>
                  <a:srgbClr val="1353A2"/>
                </a:solidFill>
                <a:latin typeface="微软雅黑"/>
                <a:ea typeface="微软雅黑"/>
                <a:cs typeface="微软雅黑"/>
              </a:rPr>
              <a:t>）技术。</a:t>
            </a:r>
          </a:p>
        </p:txBody>
      </p:sp>
      <p:sp>
        <p:nvSpPr>
          <p:cNvPr id="9" name="矩形 8"/>
          <p:cNvSpPr/>
          <p:nvPr/>
        </p:nvSpPr>
        <p:spPr>
          <a:xfrm>
            <a:off x="1018233" y="3850445"/>
            <a:ext cx="10629357" cy="16187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endParaRPr lang="zh-CN" altLang="en-US" sz="2400" dirty="0">
              <a:solidFill>
                <a:srgbClr val="1353A2"/>
              </a:solidFill>
              <a:latin typeface="微软雅黑"/>
              <a:ea typeface="微软雅黑"/>
              <a:cs typeface="微软雅黑"/>
            </a:endParaRPr>
          </a:p>
        </p:txBody>
      </p:sp>
      <p:sp>
        <p:nvSpPr>
          <p:cNvPr id="11" name="TextBox 1"/>
          <p:cNvSpPr txBox="1"/>
          <p:nvPr/>
        </p:nvSpPr>
        <p:spPr>
          <a:xfrm>
            <a:off x="2331989" y="461968"/>
            <a:ext cx="524625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1.2.2  </a:t>
            </a:r>
            <a:r>
              <a:rPr lang="zh-CN" altLang="en-US" sz="3200" kern="1200" dirty="0">
                <a:solidFill>
                  <a:srgbClr val="1353A2"/>
                </a:solidFill>
                <a:latin typeface="微软雅黑" pitchFamily="34" charset="-122"/>
                <a:ea typeface="微软雅黑" pitchFamily="34" charset="-122"/>
                <a:cs typeface="+mn-cs"/>
              </a:rPr>
              <a:t>接入</a:t>
            </a:r>
            <a:r>
              <a:rPr lang="en-US" altLang="zh-CN" sz="3200" kern="1200" dirty="0">
                <a:solidFill>
                  <a:srgbClr val="1353A2"/>
                </a:solidFill>
                <a:latin typeface="微软雅黑" pitchFamily="34" charset="-122"/>
                <a:ea typeface="微软雅黑" pitchFamily="34" charset="-122"/>
                <a:cs typeface="+mn-cs"/>
              </a:rPr>
              <a:t>Internet</a:t>
            </a:r>
            <a:endParaRPr lang="zh-CN" altLang="en-US" sz="3200" kern="1200" dirty="0">
              <a:solidFill>
                <a:srgbClr val="1353A2"/>
              </a:solidFill>
              <a:latin typeface="微软雅黑" pitchFamily="34" charset="-122"/>
              <a:ea typeface="微软雅黑" pitchFamily="34" charset="-122"/>
              <a:cs typeface="+mn-cs"/>
            </a:endParaRPr>
          </a:p>
        </p:txBody>
      </p:sp>
      <p:pic>
        <p:nvPicPr>
          <p:cNvPr id="12" name="图片 11"/>
          <p:cNvPicPr/>
          <p:nvPr/>
        </p:nvPicPr>
        <p:blipFill>
          <a:blip r:embed="rId3"/>
          <a:stretch>
            <a:fillRect/>
          </a:stretch>
        </p:blipFill>
        <p:spPr>
          <a:xfrm>
            <a:off x="2417031" y="3519813"/>
            <a:ext cx="7876032" cy="2567836"/>
          </a:xfrm>
          <a:prstGeom prst="rect">
            <a:avLst/>
          </a:prstGeom>
        </p:spPr>
      </p:pic>
    </p:spTree>
    <p:extLst>
      <p:ext uri="{BB962C8B-B14F-4D97-AF65-F5344CB8AC3E}">
        <p14:creationId xmlns:p14="http://schemas.microsoft.com/office/powerpoint/2010/main" val="70240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par>
                          <p:cTn id="8" fill="hold">
                            <p:stCondLst>
                              <p:cond delay="500"/>
                            </p:stCondLst>
                            <p:childTnLst>
                              <p:par>
                                <p:cTn id="9" presetID="16" presetClass="entr" presetSubtype="21" fill="hold" grpId="0" nodeType="afterEffect" nodePh="1">
                                  <p:stCondLst>
                                    <p:cond delay="0"/>
                                  </p:stCondLst>
                                  <p:endCondLst>
                                    <p:cond evt="begin" delay="0">
                                      <p:tn val="9"/>
                                    </p:cond>
                                  </p:end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barn(inVertical)">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a:t>
              </a:r>
              <a:r>
                <a:rPr lang="en-US" altLang="zh-CN" sz="3200" b="1" dirty="0">
                  <a:solidFill>
                    <a:schemeClr val="bg1"/>
                  </a:solidFill>
                </a:rPr>
                <a:t>HFC</a:t>
              </a:r>
              <a:r>
                <a:rPr lang="zh-CN" altLang="en-US" sz="3200" b="1" dirty="0">
                  <a:solidFill>
                    <a:schemeClr val="bg1"/>
                  </a:solidFill>
                </a:rPr>
                <a:t>技术</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7" name="矩形 6"/>
          <p:cNvSpPr/>
          <p:nvPr/>
        </p:nvSpPr>
        <p:spPr>
          <a:xfrm>
            <a:off x="865835" y="2276872"/>
            <a:ext cx="10629357" cy="161872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FF0000"/>
                </a:solidFill>
                <a:latin typeface="微软雅黑"/>
                <a:ea typeface="微软雅黑"/>
                <a:cs typeface="微软雅黑"/>
              </a:rPr>
              <a:t>HFC</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Hybrid Fiber Coaxial</a:t>
            </a:r>
            <a:r>
              <a:rPr lang="zh-CN" altLang="en-US" sz="2400" dirty="0">
                <a:solidFill>
                  <a:srgbClr val="1353A2"/>
                </a:solidFill>
                <a:latin typeface="微软雅黑"/>
                <a:ea typeface="微软雅黑"/>
                <a:cs typeface="微软雅黑"/>
              </a:rPr>
              <a:t>，混合光纤同轴网）是指光纤、同轴电缆混合网，</a:t>
            </a:r>
            <a:r>
              <a:rPr lang="en-US" altLang="zh-CN" sz="2400" dirty="0">
                <a:solidFill>
                  <a:srgbClr val="1353A2"/>
                </a:solidFill>
                <a:latin typeface="微软雅黑"/>
                <a:ea typeface="微软雅黑"/>
                <a:cs typeface="微软雅黑"/>
              </a:rPr>
              <a:t>HFC</a:t>
            </a:r>
            <a:r>
              <a:rPr lang="zh-CN" altLang="en-US" sz="2400" dirty="0">
                <a:solidFill>
                  <a:srgbClr val="1353A2"/>
                </a:solidFill>
                <a:latin typeface="微软雅黑"/>
                <a:ea typeface="微软雅黑"/>
                <a:cs typeface="微软雅黑"/>
              </a:rPr>
              <a:t>技术是在覆盖到家庭用户的</a:t>
            </a:r>
            <a:r>
              <a:rPr lang="zh-CN" altLang="en-US" sz="2400" dirty="0">
                <a:solidFill>
                  <a:srgbClr val="FF0000"/>
                </a:solidFill>
                <a:latin typeface="微软雅黑"/>
                <a:ea typeface="微软雅黑"/>
                <a:cs typeface="微软雅黑"/>
              </a:rPr>
              <a:t>有线电视网</a:t>
            </a:r>
            <a:r>
              <a:rPr lang="zh-CN" altLang="en-US" sz="2400" dirty="0">
                <a:solidFill>
                  <a:srgbClr val="1353A2"/>
                </a:solidFill>
                <a:latin typeface="微软雅黑"/>
                <a:ea typeface="微软雅黑"/>
                <a:cs typeface="微软雅黑"/>
              </a:rPr>
              <a:t>（</a:t>
            </a:r>
            <a:r>
              <a:rPr lang="en-US" altLang="zh-CN" sz="2400" dirty="0">
                <a:solidFill>
                  <a:srgbClr val="1353A2"/>
                </a:solidFill>
                <a:latin typeface="微软雅黑"/>
                <a:ea typeface="微软雅黑"/>
                <a:cs typeface="微软雅黑"/>
              </a:rPr>
              <a:t>CATV</a:t>
            </a:r>
            <a:r>
              <a:rPr lang="zh-CN" altLang="en-US" sz="2400" dirty="0">
                <a:solidFill>
                  <a:srgbClr val="1353A2"/>
                </a:solidFill>
                <a:latin typeface="微软雅黑"/>
                <a:ea typeface="微软雅黑"/>
                <a:cs typeface="微软雅黑"/>
              </a:rPr>
              <a:t>）的基础上开发的一种宽带接入技术。</a:t>
            </a:r>
          </a:p>
        </p:txBody>
      </p:sp>
      <p:sp>
        <p:nvSpPr>
          <p:cNvPr id="9" name="TextBox 1"/>
          <p:cNvSpPr txBox="1"/>
          <p:nvPr/>
        </p:nvSpPr>
        <p:spPr>
          <a:xfrm>
            <a:off x="2331989" y="461968"/>
            <a:ext cx="524625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1.2.2  </a:t>
            </a:r>
            <a:r>
              <a:rPr lang="zh-CN" altLang="en-US" sz="3200" kern="1200" dirty="0">
                <a:solidFill>
                  <a:srgbClr val="1353A2"/>
                </a:solidFill>
                <a:latin typeface="微软雅黑" pitchFamily="34" charset="-122"/>
                <a:ea typeface="微软雅黑" pitchFamily="34" charset="-122"/>
                <a:cs typeface="+mn-cs"/>
              </a:rPr>
              <a:t>接入</a:t>
            </a:r>
            <a:r>
              <a:rPr lang="en-US" altLang="zh-CN" sz="3200" kern="1200" dirty="0">
                <a:solidFill>
                  <a:srgbClr val="1353A2"/>
                </a:solidFill>
                <a:latin typeface="微软雅黑" pitchFamily="34" charset="-122"/>
                <a:ea typeface="微软雅黑" pitchFamily="34" charset="-122"/>
                <a:cs typeface="+mn-cs"/>
              </a:rPr>
              <a:t>Internet</a:t>
            </a:r>
            <a:endParaRPr lang="zh-CN" altLang="en-US" sz="3200" kern="1200" dirty="0">
              <a:solidFill>
                <a:srgbClr val="1353A2"/>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341676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8309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a:t>
              </a:r>
              <a:r>
                <a:rPr lang="en-US" altLang="zh-CN" sz="3200" b="1" dirty="0">
                  <a:solidFill>
                    <a:schemeClr val="bg1"/>
                  </a:solidFill>
                </a:rPr>
                <a:t>HFC</a:t>
              </a:r>
              <a:r>
                <a:rPr lang="zh-CN" altLang="en-US" sz="3200" b="1" dirty="0">
                  <a:solidFill>
                    <a:schemeClr val="bg1"/>
                  </a:solidFill>
                </a:rPr>
                <a:t>技术</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7" name="矩形 6"/>
          <p:cNvSpPr/>
          <p:nvPr/>
        </p:nvSpPr>
        <p:spPr>
          <a:xfrm>
            <a:off x="865835" y="2276872"/>
            <a:ext cx="10629357" cy="203208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1353A2"/>
                </a:solidFill>
                <a:latin typeface="微软雅黑"/>
                <a:ea typeface="微软雅黑"/>
                <a:cs typeface="微软雅黑"/>
              </a:rPr>
              <a:t>CATV</a:t>
            </a:r>
            <a:r>
              <a:rPr lang="zh-CN" altLang="en-US" sz="2400" dirty="0">
                <a:solidFill>
                  <a:srgbClr val="1353A2"/>
                </a:solidFill>
                <a:latin typeface="微软雅黑"/>
                <a:ea typeface="微软雅黑"/>
                <a:cs typeface="微软雅黑"/>
              </a:rPr>
              <a:t>网的最高传输频率是</a:t>
            </a:r>
            <a:r>
              <a:rPr lang="en-US" altLang="zh-CN" sz="2400" dirty="0">
                <a:solidFill>
                  <a:srgbClr val="1353A2"/>
                </a:solidFill>
                <a:latin typeface="微软雅黑"/>
                <a:ea typeface="微软雅黑"/>
                <a:cs typeface="微软雅黑"/>
              </a:rPr>
              <a:t>450MHz</a:t>
            </a:r>
            <a:r>
              <a:rPr lang="zh-CN" altLang="en-US" sz="2400" dirty="0">
                <a:solidFill>
                  <a:srgbClr val="1353A2"/>
                </a:solidFill>
                <a:latin typeface="微软雅黑"/>
                <a:ea typeface="微软雅黑"/>
                <a:cs typeface="微软雅黑"/>
              </a:rPr>
              <a:t>，仅用于电视信号的下行传输，由于用户上网时要求双向数据传输功能，</a:t>
            </a:r>
            <a:r>
              <a:rPr lang="en-US" altLang="zh-CN" sz="2400" dirty="0">
                <a:solidFill>
                  <a:srgbClr val="1353A2"/>
                </a:solidFill>
                <a:latin typeface="微软雅黑"/>
                <a:ea typeface="微软雅黑"/>
                <a:cs typeface="微软雅黑"/>
              </a:rPr>
              <a:t>HFC</a:t>
            </a:r>
            <a:r>
              <a:rPr lang="zh-CN" altLang="en-US" sz="2400" dirty="0">
                <a:solidFill>
                  <a:srgbClr val="1353A2"/>
                </a:solidFill>
                <a:latin typeface="微软雅黑"/>
                <a:ea typeface="微软雅黑"/>
                <a:cs typeface="微软雅黑"/>
              </a:rPr>
              <a:t>使用更宽的频谱，分不同频段分别实现上行、下行的数据传输，并在不同的频段实现电视数据的模拟信号和网络流量的数字信号传输。</a:t>
            </a:r>
          </a:p>
        </p:txBody>
      </p:sp>
      <p:sp>
        <p:nvSpPr>
          <p:cNvPr id="9" name="TextBox 1"/>
          <p:cNvSpPr txBox="1"/>
          <p:nvPr/>
        </p:nvSpPr>
        <p:spPr>
          <a:xfrm>
            <a:off x="2331989" y="461968"/>
            <a:ext cx="524625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1.2.2  </a:t>
            </a:r>
            <a:r>
              <a:rPr lang="zh-CN" altLang="en-US" sz="3200" kern="1200" dirty="0">
                <a:solidFill>
                  <a:srgbClr val="1353A2"/>
                </a:solidFill>
                <a:latin typeface="微软雅黑" pitchFamily="34" charset="-122"/>
                <a:ea typeface="微软雅黑" pitchFamily="34" charset="-122"/>
                <a:cs typeface="+mn-cs"/>
              </a:rPr>
              <a:t>接入</a:t>
            </a:r>
            <a:r>
              <a:rPr lang="en-US" altLang="zh-CN" sz="3200" kern="1200" dirty="0">
                <a:solidFill>
                  <a:srgbClr val="1353A2"/>
                </a:solidFill>
                <a:latin typeface="微软雅黑" pitchFamily="34" charset="-122"/>
                <a:ea typeface="微软雅黑" pitchFamily="34" charset="-122"/>
                <a:cs typeface="+mn-cs"/>
              </a:rPr>
              <a:t>Internet</a:t>
            </a:r>
            <a:endParaRPr lang="zh-CN" altLang="en-US" sz="3200" kern="1200" dirty="0">
              <a:solidFill>
                <a:srgbClr val="1353A2"/>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68995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8309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a:t>
              </a:r>
              <a:r>
                <a:rPr lang="en-US" altLang="zh-CN" sz="3200" b="1" dirty="0">
                  <a:solidFill>
                    <a:schemeClr val="bg1"/>
                  </a:solidFill>
                </a:rPr>
                <a:t>HFC</a:t>
              </a:r>
              <a:r>
                <a:rPr lang="zh-CN" altLang="en-US" sz="3200" b="1" dirty="0">
                  <a:solidFill>
                    <a:schemeClr val="bg1"/>
                  </a:solidFill>
                </a:rPr>
                <a:t>技术</a:t>
              </a:r>
              <a:r>
                <a:rPr lang="en-US" altLang="zh-CN" sz="3200" b="1" dirty="0">
                  <a:solidFill>
                    <a:schemeClr val="bg1"/>
                  </a:solidFill>
                </a:rPr>
                <a:t>——</a:t>
              </a:r>
              <a:r>
                <a:rPr lang="zh-CN" altLang="en-US" sz="3200" b="1" dirty="0">
                  <a:solidFill>
                    <a:schemeClr val="bg1"/>
                  </a:solidFill>
                </a:rPr>
                <a:t>接入原理</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7" name="矩形 6"/>
          <p:cNvSpPr/>
          <p:nvPr/>
        </p:nvSpPr>
        <p:spPr>
          <a:xfrm>
            <a:off x="865835" y="2414659"/>
            <a:ext cx="10629357" cy="203208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1353A2"/>
                </a:solidFill>
                <a:latin typeface="微软雅黑"/>
                <a:ea typeface="微软雅黑"/>
                <a:cs typeface="微软雅黑"/>
              </a:rPr>
              <a:t>HFC</a:t>
            </a:r>
            <a:r>
              <a:rPr lang="zh-CN" altLang="en-US" sz="2400" dirty="0">
                <a:solidFill>
                  <a:srgbClr val="1353A2"/>
                </a:solidFill>
                <a:latin typeface="微软雅黑"/>
                <a:ea typeface="微软雅黑"/>
                <a:cs typeface="微软雅黑"/>
              </a:rPr>
              <a:t>使用的接入设备是</a:t>
            </a:r>
            <a:r>
              <a:rPr lang="en-US" altLang="zh-CN" sz="2400" dirty="0">
                <a:solidFill>
                  <a:srgbClr val="1353A2"/>
                </a:solidFill>
                <a:latin typeface="微软雅黑"/>
                <a:ea typeface="微软雅黑"/>
                <a:cs typeface="微软雅黑"/>
              </a:rPr>
              <a:t>Cable Modem</a:t>
            </a:r>
            <a:r>
              <a:rPr lang="zh-CN" altLang="en-US" sz="2400" dirty="0">
                <a:solidFill>
                  <a:srgbClr val="1353A2"/>
                </a:solidFill>
                <a:latin typeface="微软雅黑"/>
                <a:ea typeface="微软雅黑"/>
                <a:cs typeface="微软雅黑"/>
              </a:rPr>
              <a:t>，用户和</a:t>
            </a:r>
            <a:r>
              <a:rPr lang="en-US" altLang="zh-CN" sz="2400" dirty="0">
                <a:solidFill>
                  <a:srgbClr val="1353A2"/>
                </a:solidFill>
                <a:latin typeface="微软雅黑"/>
                <a:ea typeface="微软雅黑"/>
                <a:cs typeface="微软雅黑"/>
              </a:rPr>
              <a:t>ISP</a:t>
            </a:r>
            <a:r>
              <a:rPr lang="zh-CN" altLang="en-US" sz="2400" dirty="0">
                <a:solidFill>
                  <a:srgbClr val="1353A2"/>
                </a:solidFill>
                <a:latin typeface="微软雅黑"/>
                <a:ea typeface="微软雅黑"/>
                <a:cs typeface="微软雅黑"/>
              </a:rPr>
              <a:t>的接入服务器都通过</a:t>
            </a:r>
            <a:r>
              <a:rPr lang="en-US" altLang="zh-CN" sz="2400" dirty="0">
                <a:solidFill>
                  <a:srgbClr val="1353A2"/>
                </a:solidFill>
                <a:latin typeface="微软雅黑"/>
                <a:ea typeface="微软雅黑"/>
                <a:cs typeface="微软雅黑"/>
              </a:rPr>
              <a:t>Cable Modem</a:t>
            </a:r>
            <a:r>
              <a:rPr lang="zh-CN" altLang="en-US" sz="2400" dirty="0">
                <a:solidFill>
                  <a:srgbClr val="1353A2"/>
                </a:solidFill>
                <a:latin typeface="微软雅黑"/>
                <a:ea typeface="微软雅黑"/>
                <a:cs typeface="微软雅黑"/>
              </a:rPr>
              <a:t>连接到有线电视网，当用户设备需要使用</a:t>
            </a:r>
            <a:r>
              <a:rPr lang="en-US" altLang="zh-CN" sz="2400" dirty="0">
                <a:solidFill>
                  <a:srgbClr val="1353A2"/>
                </a:solidFill>
                <a:latin typeface="微软雅黑"/>
                <a:ea typeface="微软雅黑"/>
                <a:cs typeface="微软雅黑"/>
              </a:rPr>
              <a:t>Internet</a:t>
            </a:r>
            <a:r>
              <a:rPr lang="zh-CN" altLang="en-US" sz="2400" dirty="0">
                <a:solidFill>
                  <a:srgbClr val="1353A2"/>
                </a:solidFill>
                <a:latin typeface="微软雅黑"/>
                <a:ea typeface="微软雅黑"/>
                <a:cs typeface="微软雅黑"/>
              </a:rPr>
              <a:t>时，用户端的</a:t>
            </a:r>
            <a:r>
              <a:rPr lang="en-US" altLang="zh-CN" sz="2400" dirty="0">
                <a:solidFill>
                  <a:srgbClr val="1353A2"/>
                </a:solidFill>
                <a:latin typeface="微软雅黑"/>
                <a:ea typeface="微软雅黑"/>
                <a:cs typeface="微软雅黑"/>
              </a:rPr>
              <a:t>Cable Modem</a:t>
            </a:r>
            <a:r>
              <a:rPr lang="zh-CN" altLang="en-US" sz="2400" dirty="0">
                <a:solidFill>
                  <a:srgbClr val="1353A2"/>
                </a:solidFill>
                <a:latin typeface="微软雅黑"/>
                <a:ea typeface="微软雅黑"/>
                <a:cs typeface="微软雅黑"/>
              </a:rPr>
              <a:t>与</a:t>
            </a:r>
            <a:r>
              <a:rPr lang="en-US" altLang="zh-CN" sz="2400" dirty="0">
                <a:solidFill>
                  <a:srgbClr val="1353A2"/>
                </a:solidFill>
                <a:latin typeface="微软雅黑"/>
                <a:ea typeface="微软雅黑"/>
                <a:cs typeface="微软雅黑"/>
              </a:rPr>
              <a:t>ISP</a:t>
            </a:r>
            <a:r>
              <a:rPr lang="zh-CN" altLang="en-US" sz="2400" dirty="0">
                <a:solidFill>
                  <a:srgbClr val="1353A2"/>
                </a:solidFill>
                <a:latin typeface="微软雅黑"/>
                <a:ea typeface="微软雅黑"/>
                <a:cs typeface="微软雅黑"/>
              </a:rPr>
              <a:t>端的</a:t>
            </a:r>
            <a:r>
              <a:rPr lang="en-US" altLang="zh-CN" sz="2400" dirty="0">
                <a:solidFill>
                  <a:srgbClr val="1353A2"/>
                </a:solidFill>
                <a:latin typeface="微软雅黑"/>
                <a:ea typeface="微软雅黑"/>
                <a:cs typeface="微软雅黑"/>
              </a:rPr>
              <a:t>Cable Modem</a:t>
            </a:r>
            <a:r>
              <a:rPr lang="zh-CN" altLang="en-US" sz="2400" dirty="0">
                <a:solidFill>
                  <a:srgbClr val="1353A2"/>
                </a:solidFill>
                <a:latin typeface="微软雅黑"/>
                <a:ea typeface="微软雅黑"/>
                <a:cs typeface="微软雅黑"/>
              </a:rPr>
              <a:t>建立连接，进而与接入服务器建立连接，</a:t>
            </a:r>
            <a:r>
              <a:rPr lang="en-US" altLang="zh-CN" sz="2400" dirty="0">
                <a:solidFill>
                  <a:srgbClr val="1353A2"/>
                </a:solidFill>
                <a:latin typeface="微软雅黑"/>
                <a:ea typeface="微软雅黑"/>
                <a:cs typeface="微软雅黑"/>
              </a:rPr>
              <a:t>ISP</a:t>
            </a:r>
            <a:r>
              <a:rPr lang="zh-CN" altLang="en-US" sz="2400" dirty="0">
                <a:solidFill>
                  <a:srgbClr val="1353A2"/>
                </a:solidFill>
                <a:latin typeface="微软雅黑"/>
                <a:ea typeface="微软雅黑"/>
                <a:cs typeface="微软雅黑"/>
              </a:rPr>
              <a:t>自动为用户分配一个</a:t>
            </a:r>
            <a:r>
              <a:rPr lang="en-US" altLang="zh-CN" sz="2400" dirty="0">
                <a:solidFill>
                  <a:srgbClr val="1353A2"/>
                </a:solidFill>
                <a:latin typeface="微软雅黑"/>
                <a:ea typeface="微软雅黑"/>
                <a:cs typeface="微软雅黑"/>
              </a:rPr>
              <a:t>IP</a:t>
            </a:r>
            <a:r>
              <a:rPr lang="zh-CN" altLang="en-US" sz="2400" dirty="0">
                <a:solidFill>
                  <a:srgbClr val="1353A2"/>
                </a:solidFill>
                <a:latin typeface="微软雅黑"/>
                <a:ea typeface="微软雅黑"/>
                <a:cs typeface="微软雅黑"/>
              </a:rPr>
              <a:t>地址，之后用户方可通过</a:t>
            </a:r>
            <a:r>
              <a:rPr lang="en-US" altLang="zh-CN" sz="2400" dirty="0">
                <a:solidFill>
                  <a:srgbClr val="1353A2"/>
                </a:solidFill>
                <a:latin typeface="微软雅黑"/>
                <a:ea typeface="微软雅黑"/>
                <a:cs typeface="微软雅黑"/>
              </a:rPr>
              <a:t>ISP</a:t>
            </a:r>
            <a:r>
              <a:rPr lang="zh-CN" altLang="en-US" sz="2400" dirty="0">
                <a:solidFill>
                  <a:srgbClr val="1353A2"/>
                </a:solidFill>
                <a:latin typeface="微软雅黑"/>
                <a:ea typeface="微软雅黑"/>
                <a:cs typeface="微软雅黑"/>
              </a:rPr>
              <a:t>的线路访问</a:t>
            </a:r>
            <a:r>
              <a:rPr lang="en-US" altLang="zh-CN" sz="2400" dirty="0">
                <a:solidFill>
                  <a:srgbClr val="1353A2"/>
                </a:solidFill>
                <a:latin typeface="微软雅黑"/>
                <a:ea typeface="微软雅黑"/>
                <a:cs typeface="微软雅黑"/>
              </a:rPr>
              <a:t>Internet</a:t>
            </a:r>
            <a:r>
              <a:rPr lang="zh-CN" altLang="en-US" sz="2400" dirty="0">
                <a:solidFill>
                  <a:srgbClr val="1353A2"/>
                </a:solidFill>
                <a:latin typeface="微软雅黑"/>
                <a:ea typeface="微软雅黑"/>
                <a:cs typeface="微软雅黑"/>
              </a:rPr>
              <a:t>。</a:t>
            </a:r>
          </a:p>
        </p:txBody>
      </p:sp>
      <p:sp>
        <p:nvSpPr>
          <p:cNvPr id="9" name="TextBox 1"/>
          <p:cNvSpPr txBox="1"/>
          <p:nvPr/>
        </p:nvSpPr>
        <p:spPr>
          <a:xfrm>
            <a:off x="2331989" y="461968"/>
            <a:ext cx="524625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1.2.2  </a:t>
            </a:r>
            <a:r>
              <a:rPr lang="zh-CN" altLang="en-US" sz="3200" kern="1200" dirty="0">
                <a:solidFill>
                  <a:srgbClr val="1353A2"/>
                </a:solidFill>
                <a:latin typeface="微软雅黑" pitchFamily="34" charset="-122"/>
                <a:ea typeface="微软雅黑" pitchFamily="34" charset="-122"/>
                <a:cs typeface="+mn-cs"/>
              </a:rPr>
              <a:t>接入</a:t>
            </a:r>
            <a:r>
              <a:rPr lang="en-US" altLang="zh-CN" sz="3200" kern="1200" dirty="0">
                <a:solidFill>
                  <a:srgbClr val="1353A2"/>
                </a:solidFill>
                <a:latin typeface="微软雅黑" pitchFamily="34" charset="-122"/>
                <a:ea typeface="微软雅黑" pitchFamily="34" charset="-122"/>
                <a:cs typeface="+mn-cs"/>
              </a:rPr>
              <a:t>Internet</a:t>
            </a:r>
            <a:endParaRPr lang="zh-CN" altLang="en-US" sz="3200" kern="1200" dirty="0">
              <a:solidFill>
                <a:srgbClr val="1353A2"/>
              </a:solidFill>
              <a:latin typeface="微软雅黑" pitchFamily="34" charset="-122"/>
              <a:ea typeface="微软雅黑" pitchFamily="34" charset="-122"/>
              <a:cs typeface="+mn-cs"/>
            </a:endParaRPr>
          </a:p>
        </p:txBody>
      </p:sp>
      <p:pic>
        <p:nvPicPr>
          <p:cNvPr id="8" name="图片 7"/>
          <p:cNvPicPr/>
          <p:nvPr/>
        </p:nvPicPr>
        <p:blipFill>
          <a:blip r:embed="rId3"/>
          <a:stretch>
            <a:fillRect/>
          </a:stretch>
        </p:blipFill>
        <p:spPr>
          <a:xfrm>
            <a:off x="3322184" y="4446740"/>
            <a:ext cx="5247005" cy="1924685"/>
          </a:xfrm>
          <a:prstGeom prst="rect">
            <a:avLst/>
          </a:prstGeom>
        </p:spPr>
      </p:pic>
    </p:spTree>
    <p:extLst>
      <p:ext uri="{BB962C8B-B14F-4D97-AF65-F5344CB8AC3E}">
        <p14:creationId xmlns:p14="http://schemas.microsoft.com/office/powerpoint/2010/main" val="107296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3</a:t>
              </a:r>
              <a:r>
                <a:rPr lang="zh-CN" altLang="en-US" sz="3200" b="1" dirty="0">
                  <a:solidFill>
                    <a:schemeClr val="bg1"/>
                  </a:solidFill>
                </a:rPr>
                <a:t>、光纤接入技术</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7" name="矩形 6"/>
          <p:cNvSpPr/>
          <p:nvPr/>
        </p:nvSpPr>
        <p:spPr>
          <a:xfrm>
            <a:off x="865835" y="2414659"/>
            <a:ext cx="10629357" cy="300911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FF0000"/>
                </a:solidFill>
                <a:latin typeface="微软雅黑"/>
                <a:ea typeface="微软雅黑"/>
                <a:cs typeface="微软雅黑"/>
              </a:rPr>
              <a:t>光纤接入技术将光纤铺设到了用户家庭中，在用户家中才将光信号转换为电信号</a:t>
            </a:r>
            <a:r>
              <a:rPr lang="zh-CN" altLang="en-US" sz="2400" dirty="0">
                <a:solidFill>
                  <a:srgbClr val="1353A2"/>
                </a:solidFill>
                <a:latin typeface="微软雅黑"/>
                <a:ea typeface="微软雅黑"/>
                <a:cs typeface="微软雅黑"/>
              </a:rPr>
              <a:t>，由于光纤优异的性能，用户在网速和网络可靠性方面可以有更好的体验。根据光纤到用户的距离，光纤接入可分为光纤到小区、光纤到路边、光纤到大楼、光纤到户、光纤到桌面等。</a:t>
            </a:r>
            <a:endParaRPr lang="en-US" altLang="zh-CN" sz="2400" dirty="0">
              <a:solidFill>
                <a:srgbClr val="1353A2"/>
              </a:solidFill>
              <a:latin typeface="微软雅黑"/>
              <a:ea typeface="微软雅黑"/>
              <a:cs typeface="微软雅黑"/>
            </a:endParaRPr>
          </a:p>
          <a:p>
            <a:pPr indent="457200">
              <a:lnSpc>
                <a:spcPct val="140000"/>
              </a:lnSpc>
            </a:pPr>
            <a:r>
              <a:rPr lang="zh-CN" altLang="en-US" sz="2400" dirty="0">
                <a:solidFill>
                  <a:srgbClr val="1353A2"/>
                </a:solidFill>
                <a:latin typeface="微软雅黑"/>
                <a:ea typeface="微软雅黑"/>
                <a:cs typeface="微软雅黑"/>
              </a:rPr>
              <a:t>我国城市已基本实现光纤到户，用户可在家中通过光猫连接光纤，使用双绞线连接个人设备实现</a:t>
            </a:r>
            <a:r>
              <a:rPr lang="en-US" altLang="zh-CN" sz="2400" dirty="0">
                <a:solidFill>
                  <a:srgbClr val="1353A2"/>
                </a:solidFill>
                <a:latin typeface="微软雅黑"/>
                <a:ea typeface="微软雅黑"/>
                <a:cs typeface="微软雅黑"/>
              </a:rPr>
              <a:t>Internet</a:t>
            </a:r>
            <a:r>
              <a:rPr lang="zh-CN" altLang="en-US" sz="2400" dirty="0">
                <a:solidFill>
                  <a:srgbClr val="1353A2"/>
                </a:solidFill>
                <a:latin typeface="微软雅黑"/>
                <a:ea typeface="微软雅黑"/>
                <a:cs typeface="微软雅黑"/>
              </a:rPr>
              <a:t>的接入。</a:t>
            </a:r>
          </a:p>
        </p:txBody>
      </p:sp>
      <p:sp>
        <p:nvSpPr>
          <p:cNvPr id="9" name="TextBox 1"/>
          <p:cNvSpPr txBox="1"/>
          <p:nvPr/>
        </p:nvSpPr>
        <p:spPr>
          <a:xfrm>
            <a:off x="2331989" y="461968"/>
            <a:ext cx="524625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1.2.2  </a:t>
            </a:r>
            <a:r>
              <a:rPr lang="zh-CN" altLang="en-US" sz="3200" kern="1200" dirty="0">
                <a:solidFill>
                  <a:srgbClr val="1353A2"/>
                </a:solidFill>
                <a:latin typeface="微软雅黑" pitchFamily="34" charset="-122"/>
                <a:ea typeface="微软雅黑" pitchFamily="34" charset="-122"/>
                <a:cs typeface="+mn-cs"/>
              </a:rPr>
              <a:t>接入</a:t>
            </a:r>
            <a:r>
              <a:rPr lang="en-US" altLang="zh-CN" sz="3200" kern="1200" dirty="0">
                <a:solidFill>
                  <a:srgbClr val="1353A2"/>
                </a:solidFill>
                <a:latin typeface="微软雅黑" pitchFamily="34" charset="-122"/>
                <a:ea typeface="微软雅黑" pitchFamily="34" charset="-122"/>
                <a:cs typeface="+mn-cs"/>
              </a:rPr>
              <a:t>Internet</a:t>
            </a:r>
            <a:endParaRPr lang="zh-CN" altLang="en-US" sz="3200" kern="1200" dirty="0">
              <a:solidFill>
                <a:srgbClr val="1353A2"/>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12258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2" name="矩形 1"/>
          <p:cNvSpPr/>
          <p:nvPr/>
        </p:nvSpPr>
        <p:spPr>
          <a:xfrm>
            <a:off x="605425" y="1213009"/>
            <a:ext cx="10981150" cy="286232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400" dirty="0">
                <a:solidFill>
                  <a:schemeClr val="bg1">
                    <a:lumMod val="50000"/>
                  </a:schemeClr>
                </a:solidFill>
                <a:latin typeface="微软雅黑" pitchFamily="34" charset="-122"/>
                <a:ea typeface="微软雅黑" pitchFamily="34" charset="-122"/>
              </a:rPr>
              <a:t>计算机网络自诞生至今，其发展历程被划分为四个阶段</a:t>
            </a:r>
            <a:r>
              <a:rPr lang="zh-CN" altLang="en-US" sz="2400" dirty="0">
                <a:solidFill>
                  <a:schemeClr val="bg1">
                    <a:lumMod val="50000"/>
                  </a:schemeClr>
                </a:solidFill>
                <a:latin typeface="微软雅黑" pitchFamily="34" charset="-122"/>
                <a:ea typeface="微软雅黑" pitchFamily="34" charset="-122"/>
              </a:rPr>
              <a:t>：</a:t>
            </a:r>
            <a:endParaRPr lang="en-US" altLang="zh-CN" sz="2400" dirty="0">
              <a:solidFill>
                <a:schemeClr val="bg1">
                  <a:lumMod val="50000"/>
                </a:schemeClr>
              </a:solidFill>
              <a:latin typeface="微软雅黑" pitchFamily="34" charset="-122"/>
              <a:ea typeface="微软雅黑" pitchFamily="34" charset="-122"/>
            </a:endParaRPr>
          </a:p>
          <a:p>
            <a:pPr marL="514350" indent="-514350" defTabSz="720725">
              <a:lnSpc>
                <a:spcPct val="150000"/>
              </a:lnSpc>
              <a:buFont typeface="+mj-lt"/>
              <a:buAutoNum type="romanUcPeriod"/>
            </a:pPr>
            <a:r>
              <a:rPr lang="zh-CN" altLang="zh-CN" sz="2400" dirty="0">
                <a:solidFill>
                  <a:schemeClr val="bg1">
                    <a:lumMod val="50000"/>
                  </a:schemeClr>
                </a:solidFill>
                <a:latin typeface="微软雅黑" pitchFamily="34" charset="-122"/>
                <a:ea typeface="微软雅黑" pitchFamily="34" charset="-122"/>
              </a:rPr>
              <a:t>远程终端联机</a:t>
            </a:r>
            <a:endParaRPr lang="en-US" altLang="zh-CN" sz="2400" dirty="0">
              <a:solidFill>
                <a:schemeClr val="bg1">
                  <a:lumMod val="50000"/>
                </a:schemeClr>
              </a:solidFill>
              <a:latin typeface="微软雅黑" pitchFamily="34" charset="-122"/>
              <a:ea typeface="微软雅黑" pitchFamily="34" charset="-122"/>
            </a:endParaRPr>
          </a:p>
          <a:p>
            <a:pPr marL="514350" indent="-514350" defTabSz="720725">
              <a:lnSpc>
                <a:spcPct val="150000"/>
              </a:lnSpc>
              <a:buFont typeface="+mj-lt"/>
              <a:buAutoNum type="romanUcPeriod"/>
            </a:pPr>
            <a:r>
              <a:rPr lang="zh-CN" altLang="zh-CN" sz="2400" dirty="0">
                <a:solidFill>
                  <a:schemeClr val="bg1">
                    <a:lumMod val="50000"/>
                  </a:schemeClr>
                </a:solidFill>
                <a:latin typeface="微软雅黑" pitchFamily="34" charset="-122"/>
                <a:ea typeface="微软雅黑" pitchFamily="34" charset="-122"/>
              </a:rPr>
              <a:t>计算机</a:t>
            </a:r>
            <a:r>
              <a:rPr lang="en-US" altLang="zh-CN" sz="2400" dirty="0">
                <a:solidFill>
                  <a:schemeClr val="bg1">
                    <a:lumMod val="50000"/>
                  </a:schemeClr>
                </a:solidFill>
                <a:latin typeface="微软雅黑" pitchFamily="34" charset="-122"/>
                <a:ea typeface="微软雅黑" pitchFamily="34" charset="-122"/>
              </a:rPr>
              <a:t>-</a:t>
            </a:r>
            <a:r>
              <a:rPr lang="zh-CN" altLang="zh-CN" sz="2400" dirty="0">
                <a:solidFill>
                  <a:schemeClr val="bg1">
                    <a:lumMod val="50000"/>
                  </a:schemeClr>
                </a:solidFill>
                <a:latin typeface="微软雅黑" pitchFamily="34" charset="-122"/>
                <a:ea typeface="微软雅黑" pitchFamily="34" charset="-122"/>
              </a:rPr>
              <a:t>计算机网络</a:t>
            </a:r>
            <a:endParaRPr lang="en-US" altLang="zh-CN" sz="2400" dirty="0">
              <a:solidFill>
                <a:schemeClr val="bg1">
                  <a:lumMod val="50000"/>
                </a:schemeClr>
              </a:solidFill>
              <a:latin typeface="微软雅黑" pitchFamily="34" charset="-122"/>
              <a:ea typeface="微软雅黑" pitchFamily="34" charset="-122"/>
            </a:endParaRPr>
          </a:p>
          <a:p>
            <a:pPr marL="514350" indent="-514350" defTabSz="720725">
              <a:lnSpc>
                <a:spcPct val="150000"/>
              </a:lnSpc>
              <a:buFont typeface="+mj-lt"/>
              <a:buAutoNum type="romanUcPeriod"/>
            </a:pPr>
            <a:r>
              <a:rPr lang="zh-CN" altLang="zh-CN" sz="2400" dirty="0">
                <a:solidFill>
                  <a:schemeClr val="bg1">
                    <a:lumMod val="50000"/>
                  </a:schemeClr>
                </a:solidFill>
                <a:latin typeface="微软雅黑" pitchFamily="34" charset="-122"/>
                <a:ea typeface="微软雅黑" pitchFamily="34" charset="-122"/>
              </a:rPr>
              <a:t>网络</a:t>
            </a:r>
            <a:r>
              <a:rPr lang="zh-CN" altLang="en-US" sz="2400" dirty="0">
                <a:solidFill>
                  <a:schemeClr val="bg1">
                    <a:lumMod val="50000"/>
                  </a:schemeClr>
                </a:solidFill>
                <a:latin typeface="微软雅黑" pitchFamily="34" charset="-122"/>
                <a:ea typeface="微软雅黑" pitchFamily="34" charset="-122"/>
              </a:rPr>
              <a:t>互联</a:t>
            </a:r>
            <a:endParaRPr lang="en-US" altLang="zh-CN" sz="2400" dirty="0">
              <a:solidFill>
                <a:schemeClr val="bg1">
                  <a:lumMod val="50000"/>
                </a:schemeClr>
              </a:solidFill>
              <a:latin typeface="微软雅黑" pitchFamily="34" charset="-122"/>
              <a:ea typeface="微软雅黑" pitchFamily="34" charset="-122"/>
            </a:endParaRPr>
          </a:p>
          <a:p>
            <a:pPr marL="514350" indent="-514350" defTabSz="720725">
              <a:lnSpc>
                <a:spcPct val="150000"/>
              </a:lnSpc>
              <a:buFont typeface="+mj-lt"/>
              <a:buAutoNum type="romanUcPeriod"/>
            </a:pPr>
            <a:r>
              <a:rPr lang="zh-CN" altLang="zh-CN" sz="2400" dirty="0">
                <a:solidFill>
                  <a:schemeClr val="bg1">
                    <a:lumMod val="50000"/>
                  </a:schemeClr>
                </a:solidFill>
                <a:latin typeface="微软雅黑" pitchFamily="34" charset="-122"/>
                <a:ea typeface="微软雅黑" pitchFamily="34" charset="-122"/>
              </a:rPr>
              <a:t>信息高速公路</a:t>
            </a:r>
            <a:endParaRPr lang="zh-CN" altLang="en-US" sz="2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270177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additive="base">
                                        <p:cTn id="12"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 calcmode="lin" valueType="num">
                                      <p:cBhvr additive="base">
                                        <p:cTn id="18"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 calcmode="lin" valueType="num">
                                      <p:cBhvr additive="base">
                                        <p:cTn id="24"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2365132" y="447215"/>
            <a:ext cx="3167527" cy="646331"/>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zh-CN" altLang="en-US" sz="3600" kern="1200" dirty="0">
                <a:solidFill>
                  <a:srgbClr val="1353A2"/>
                </a:solidFill>
                <a:latin typeface="微软雅黑" pitchFamily="34" charset="-122"/>
                <a:ea typeface="微软雅黑" pitchFamily="34" charset="-122"/>
                <a:cs typeface="+mn-cs"/>
              </a:rPr>
              <a:t>目录页</a:t>
            </a:r>
          </a:p>
        </p:txBody>
      </p:sp>
      <p:cxnSp>
        <p:nvCxnSpPr>
          <p:cNvPr id="49"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51"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52" name="矩形 1"/>
          <p:cNvSpPr>
            <a:spLocks noChangeArrowheads="1"/>
          </p:cNvSpPr>
          <p:nvPr/>
        </p:nvSpPr>
        <p:spPr bwMode="auto">
          <a:xfrm>
            <a:off x="853115" y="1769173"/>
            <a:ext cx="1888804"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chemeClr val="bg1">
                  <a:lumMod val="50000"/>
                </a:schemeClr>
              </a:solidFill>
              <a:latin typeface="Franklin Gothic Medium" pitchFamily="34" charset="0"/>
              <a:ea typeface="+mn-ea"/>
            </a:endParaRPr>
          </a:p>
        </p:txBody>
      </p:sp>
      <p:sp>
        <p:nvSpPr>
          <p:cNvPr id="53" name="矩形 21"/>
          <p:cNvSpPr>
            <a:spLocks noChangeArrowheads="1"/>
          </p:cNvSpPr>
          <p:nvPr/>
        </p:nvSpPr>
        <p:spPr bwMode="auto">
          <a:xfrm>
            <a:off x="2754403" y="1769173"/>
            <a:ext cx="1888803"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59" name="矩形 22"/>
          <p:cNvSpPr>
            <a:spLocks noChangeArrowheads="1"/>
          </p:cNvSpPr>
          <p:nvPr/>
        </p:nvSpPr>
        <p:spPr bwMode="auto">
          <a:xfrm>
            <a:off x="4641822" y="1769173"/>
            <a:ext cx="1892565" cy="2038712"/>
          </a:xfrm>
          <a:prstGeom prst="rect">
            <a:avLst/>
          </a:prstGeom>
          <a:solidFill>
            <a:srgbClr val="1353A2"/>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62" name="矩形 28"/>
          <p:cNvSpPr>
            <a:spLocks noChangeArrowheads="1"/>
          </p:cNvSpPr>
          <p:nvPr/>
        </p:nvSpPr>
        <p:spPr bwMode="auto">
          <a:xfrm>
            <a:off x="2688272" y="1783400"/>
            <a:ext cx="20331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与</a:t>
            </a: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接入</a:t>
            </a:r>
          </a:p>
        </p:txBody>
      </p:sp>
      <p:sp>
        <p:nvSpPr>
          <p:cNvPr id="65" name="矩形 29"/>
          <p:cNvSpPr>
            <a:spLocks noChangeArrowheads="1"/>
          </p:cNvSpPr>
          <p:nvPr/>
        </p:nvSpPr>
        <p:spPr bwMode="auto">
          <a:xfrm>
            <a:off x="4832127" y="1803992"/>
            <a:ext cx="15155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使用计算机网络</a:t>
            </a:r>
          </a:p>
        </p:txBody>
      </p:sp>
      <p:cxnSp>
        <p:nvCxnSpPr>
          <p:cNvPr id="67" name="直接连接符 7167"/>
          <p:cNvCxnSpPr>
            <a:cxnSpLocks noChangeShapeType="1"/>
          </p:cNvCxnSpPr>
          <p:nvPr/>
        </p:nvCxnSpPr>
        <p:spPr bwMode="auto">
          <a:xfrm>
            <a:off x="829010" y="1688477"/>
            <a:ext cx="190178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5" name="直接连接符 7172"/>
          <p:cNvCxnSpPr>
            <a:cxnSpLocks noChangeShapeType="1"/>
          </p:cNvCxnSpPr>
          <p:nvPr/>
        </p:nvCxnSpPr>
        <p:spPr bwMode="auto">
          <a:xfrm>
            <a:off x="829010"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6" name="直接连接符 50"/>
          <p:cNvCxnSpPr>
            <a:cxnSpLocks noChangeShapeType="1"/>
          </p:cNvCxnSpPr>
          <p:nvPr/>
        </p:nvCxnSpPr>
        <p:spPr bwMode="auto">
          <a:xfrm>
            <a:off x="2719479"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7" name="直接连接符 51"/>
          <p:cNvCxnSpPr>
            <a:cxnSpLocks noChangeShapeType="1"/>
          </p:cNvCxnSpPr>
          <p:nvPr/>
        </p:nvCxnSpPr>
        <p:spPr bwMode="auto">
          <a:xfrm>
            <a:off x="4600323"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78" name="TextBox 7177"/>
          <p:cNvSpPr txBox="1">
            <a:spLocks noChangeArrowheads="1"/>
          </p:cNvSpPr>
          <p:nvPr/>
        </p:nvSpPr>
        <p:spPr bwMode="auto">
          <a:xfrm>
            <a:off x="816484" y="1049095"/>
            <a:ext cx="14722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1</a:t>
            </a:r>
            <a:endParaRPr lang="zh-CN" altLang="en-US" sz="3600" b="1" dirty="0">
              <a:solidFill>
                <a:srgbClr val="7F7F7F"/>
              </a:solidFill>
              <a:latin typeface="Broadway" pitchFamily="82" charset="0"/>
              <a:ea typeface="黑体" pitchFamily="2" charset="-122"/>
              <a:cs typeface="Arial" pitchFamily="34" charset="0"/>
            </a:endParaRPr>
          </a:p>
        </p:txBody>
      </p:sp>
      <p:sp>
        <p:nvSpPr>
          <p:cNvPr id="79" name="TextBox 7177"/>
          <p:cNvSpPr txBox="1">
            <a:spLocks noChangeArrowheads="1"/>
          </p:cNvSpPr>
          <p:nvPr/>
        </p:nvSpPr>
        <p:spPr bwMode="auto">
          <a:xfrm>
            <a:off x="2719138" y="1049096"/>
            <a:ext cx="13975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2</a:t>
            </a:r>
            <a:endParaRPr lang="zh-CN" altLang="en-US" sz="3600" b="1" dirty="0">
              <a:solidFill>
                <a:srgbClr val="7F7F7F"/>
              </a:solidFill>
              <a:latin typeface="Broadway" pitchFamily="82" charset="0"/>
              <a:ea typeface="黑体" pitchFamily="2" charset="-122"/>
              <a:cs typeface="Arial" pitchFamily="34" charset="0"/>
            </a:endParaRPr>
          </a:p>
        </p:txBody>
      </p:sp>
      <p:sp>
        <p:nvSpPr>
          <p:cNvPr id="80" name="TextBox 7177"/>
          <p:cNvSpPr txBox="1">
            <a:spLocks noChangeArrowheads="1"/>
          </p:cNvSpPr>
          <p:nvPr/>
        </p:nvSpPr>
        <p:spPr bwMode="auto">
          <a:xfrm>
            <a:off x="4537437" y="1049095"/>
            <a:ext cx="1724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5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3</a:t>
            </a:r>
            <a:endParaRPr lang="zh-CN" altLang="en-US" sz="3600" b="1" dirty="0">
              <a:solidFill>
                <a:srgbClr val="7F7F7F"/>
              </a:solidFill>
              <a:latin typeface="Broadway" pitchFamily="82" charset="0"/>
              <a:ea typeface="黑体" pitchFamily="2" charset="-122"/>
              <a:cs typeface="Arial" pitchFamily="34" charset="0"/>
            </a:endParaRPr>
          </a:p>
        </p:txBody>
      </p:sp>
      <p:sp>
        <p:nvSpPr>
          <p:cNvPr id="81" name="矩形 28"/>
          <p:cNvSpPr>
            <a:spLocks noChangeArrowheads="1"/>
          </p:cNvSpPr>
          <p:nvPr/>
        </p:nvSpPr>
        <p:spPr bwMode="auto">
          <a:xfrm>
            <a:off x="776612" y="1860344"/>
            <a:ext cx="20279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计算机网络概述</a:t>
            </a:r>
          </a:p>
        </p:txBody>
      </p:sp>
      <p:cxnSp>
        <p:nvCxnSpPr>
          <p:cNvPr id="82" name="直接连接符 81"/>
          <p:cNvCxnSpPr/>
          <p:nvPr/>
        </p:nvCxnSpPr>
        <p:spPr bwMode="auto">
          <a:xfrm>
            <a:off x="2719479" y="1688477"/>
            <a:ext cx="1901783"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83" name="直接连接符 82"/>
          <p:cNvCxnSpPr/>
          <p:nvPr/>
        </p:nvCxnSpPr>
        <p:spPr bwMode="auto">
          <a:xfrm>
            <a:off x="4580374" y="1688478"/>
            <a:ext cx="2208732" cy="694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84" name="矩形 21"/>
          <p:cNvSpPr>
            <a:spLocks noChangeArrowheads="1"/>
          </p:cNvSpPr>
          <p:nvPr/>
        </p:nvSpPr>
        <p:spPr bwMode="auto">
          <a:xfrm>
            <a:off x="5558980" y="4479805"/>
            <a:ext cx="1724176" cy="1861019"/>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85" name="矩形 22"/>
          <p:cNvSpPr>
            <a:spLocks noChangeArrowheads="1"/>
          </p:cNvSpPr>
          <p:nvPr/>
        </p:nvSpPr>
        <p:spPr bwMode="auto">
          <a:xfrm>
            <a:off x="7292469" y="4489427"/>
            <a:ext cx="1727610" cy="1861019"/>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86" name="矩形 28"/>
          <p:cNvSpPr>
            <a:spLocks noChangeArrowheads="1"/>
          </p:cNvSpPr>
          <p:nvPr/>
        </p:nvSpPr>
        <p:spPr bwMode="auto">
          <a:xfrm>
            <a:off x="5555478" y="4477046"/>
            <a:ext cx="16833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计算机网络的性能</a:t>
            </a:r>
          </a:p>
        </p:txBody>
      </p:sp>
      <p:sp>
        <p:nvSpPr>
          <p:cNvPr id="87" name="矩形 29"/>
          <p:cNvSpPr>
            <a:spLocks noChangeArrowheads="1"/>
          </p:cNvSpPr>
          <p:nvPr/>
        </p:nvSpPr>
        <p:spPr bwMode="auto">
          <a:xfrm>
            <a:off x="7283156" y="4566723"/>
            <a:ext cx="171364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本章实验</a:t>
            </a:r>
          </a:p>
        </p:txBody>
      </p:sp>
      <p:cxnSp>
        <p:nvCxnSpPr>
          <p:cNvPr id="88" name="直接连接符 51"/>
          <p:cNvCxnSpPr>
            <a:cxnSpLocks noChangeShapeType="1"/>
          </p:cNvCxnSpPr>
          <p:nvPr/>
        </p:nvCxnSpPr>
        <p:spPr bwMode="auto">
          <a:xfrm>
            <a:off x="7238858" y="4159855"/>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89" name="TextBox 7177"/>
          <p:cNvSpPr txBox="1">
            <a:spLocks noChangeArrowheads="1"/>
          </p:cNvSpPr>
          <p:nvPr/>
        </p:nvSpPr>
        <p:spPr bwMode="auto">
          <a:xfrm>
            <a:off x="5504885" y="3783090"/>
            <a:ext cx="723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4</a:t>
            </a:r>
            <a:endParaRPr lang="zh-CN" altLang="en-US" sz="3600" b="1" dirty="0">
              <a:solidFill>
                <a:srgbClr val="7F7F7F"/>
              </a:solidFill>
              <a:latin typeface="Broadway" pitchFamily="82" charset="0"/>
              <a:ea typeface="黑体" pitchFamily="2" charset="-122"/>
              <a:cs typeface="Arial" pitchFamily="34" charset="0"/>
            </a:endParaRPr>
          </a:p>
        </p:txBody>
      </p:sp>
      <p:sp>
        <p:nvSpPr>
          <p:cNvPr id="90" name="TextBox 7177"/>
          <p:cNvSpPr txBox="1">
            <a:spLocks noChangeArrowheads="1"/>
          </p:cNvSpPr>
          <p:nvPr/>
        </p:nvSpPr>
        <p:spPr bwMode="auto">
          <a:xfrm>
            <a:off x="7287198" y="3803149"/>
            <a:ext cx="15200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3600" b="1" dirty="0">
                <a:solidFill>
                  <a:srgbClr val="7F7F7F"/>
                </a:solidFill>
                <a:latin typeface="Broadway" pitchFamily="82" charset="0"/>
                <a:ea typeface="黑体" pitchFamily="2" charset="-122"/>
                <a:cs typeface="Arial" pitchFamily="34" charset="0"/>
              </a:rPr>
              <a:t> 5</a:t>
            </a:r>
            <a:endParaRPr lang="zh-CN" altLang="en-US" sz="3600" b="1" dirty="0">
              <a:solidFill>
                <a:srgbClr val="7F7F7F"/>
              </a:solidFill>
              <a:latin typeface="Broadway" pitchFamily="82" charset="0"/>
              <a:ea typeface="黑体" pitchFamily="2" charset="-122"/>
              <a:cs typeface="Arial" pitchFamily="34" charset="0"/>
            </a:endParaRPr>
          </a:p>
        </p:txBody>
      </p:sp>
      <p:cxnSp>
        <p:nvCxnSpPr>
          <p:cNvPr id="91" name="直接连接符 19"/>
          <p:cNvCxnSpPr/>
          <p:nvPr/>
        </p:nvCxnSpPr>
        <p:spPr bwMode="auto">
          <a:xfrm>
            <a:off x="5579289" y="4427930"/>
            <a:ext cx="1678967" cy="776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92" name="直接连接符 20"/>
          <p:cNvCxnSpPr/>
          <p:nvPr/>
        </p:nvCxnSpPr>
        <p:spPr bwMode="auto">
          <a:xfrm>
            <a:off x="7259884" y="4428744"/>
            <a:ext cx="183470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93" name="直接连接符 52"/>
          <p:cNvCxnSpPr>
            <a:cxnSpLocks noChangeShapeType="1"/>
          </p:cNvCxnSpPr>
          <p:nvPr/>
        </p:nvCxnSpPr>
        <p:spPr bwMode="auto">
          <a:xfrm>
            <a:off x="5555559" y="4173190"/>
            <a:ext cx="1" cy="296447"/>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94" name="矩形 1"/>
          <p:cNvSpPr>
            <a:spLocks noChangeArrowheads="1"/>
          </p:cNvSpPr>
          <p:nvPr/>
        </p:nvSpPr>
        <p:spPr bwMode="auto">
          <a:xfrm>
            <a:off x="9040496" y="4485614"/>
            <a:ext cx="1724177" cy="1861019"/>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pic>
        <p:nvPicPr>
          <p:cNvPr id="95"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95837" y="5184933"/>
            <a:ext cx="1457809" cy="107634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96" name="直接连接符 7167"/>
          <p:cNvCxnSpPr>
            <a:cxnSpLocks noChangeShapeType="1"/>
          </p:cNvCxnSpPr>
          <p:nvPr/>
        </p:nvCxnSpPr>
        <p:spPr bwMode="auto">
          <a:xfrm flipV="1">
            <a:off x="9016391" y="4419988"/>
            <a:ext cx="1993988" cy="875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97" name="直接连接符 7172"/>
          <p:cNvCxnSpPr>
            <a:cxnSpLocks noChangeShapeType="1"/>
          </p:cNvCxnSpPr>
          <p:nvPr/>
        </p:nvCxnSpPr>
        <p:spPr bwMode="auto">
          <a:xfrm>
            <a:off x="9015486" y="4074072"/>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98" name="TextBox 7177"/>
          <p:cNvSpPr txBox="1">
            <a:spLocks noChangeArrowheads="1"/>
          </p:cNvSpPr>
          <p:nvPr/>
        </p:nvSpPr>
        <p:spPr bwMode="auto">
          <a:xfrm>
            <a:off x="9059563" y="3751901"/>
            <a:ext cx="15042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6</a:t>
            </a:r>
            <a:endParaRPr lang="zh-CN" altLang="en-US" sz="3600" b="1" dirty="0">
              <a:solidFill>
                <a:srgbClr val="7F7F7F"/>
              </a:solidFill>
              <a:latin typeface="Broadway" pitchFamily="82" charset="0"/>
              <a:ea typeface="黑体" pitchFamily="2" charset="-122"/>
              <a:cs typeface="Arial" pitchFamily="34" charset="0"/>
            </a:endParaRPr>
          </a:p>
        </p:txBody>
      </p:sp>
      <p:sp>
        <p:nvSpPr>
          <p:cNvPr id="99" name="矩形 28"/>
          <p:cNvSpPr>
            <a:spLocks noChangeArrowheads="1"/>
          </p:cNvSpPr>
          <p:nvPr/>
        </p:nvSpPr>
        <p:spPr bwMode="auto">
          <a:xfrm>
            <a:off x="9065188" y="4572227"/>
            <a:ext cx="169948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本章小结</a:t>
            </a:r>
          </a:p>
        </p:txBody>
      </p:sp>
      <p:pic>
        <p:nvPicPr>
          <p:cNvPr id="100" name="Picture 2" descr="https://timgsa.baidu.com/timg?image&amp;quality=80&amp;size=b9999_10000&amp;sec=1534311162541&amp;di=b06456d355e20b820ec0ccf743f25774&amp;imgtype=jpg&amp;src=http%3A%2F%2Fwww.360ask.org%2Fd%2Ffile%2Fb656286503401b0227b0d4a2b8360a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566" y="2594842"/>
            <a:ext cx="1504496" cy="105907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5" descr="https://timgsa.baidu.com/timg?image&amp;quality=80&amp;size=b9999_10000&amp;sec=1534330083357&amp;di=db8e3850d891181a33c0721d12796f52&amp;imgtype=0&amp;src=http%3A%2F%2Fpic.58pic.com%2F58pic%2F15%2F58%2F79%2F93B58PICYbJ_102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8616" y="5167366"/>
            <a:ext cx="1496875" cy="109391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3003" y="2624393"/>
            <a:ext cx="1654433" cy="1029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 name="Picture 2" descr="https://timgsa.baidu.com/timg?image&amp;quality=80&amp;size=b9999_10000&amp;sec=1534336407309&amp;di=789dd7ca6a5da86913c77a4f752d92c5&amp;imgtype=0&amp;src=http%3A%2F%2Fwww.bbjja.com%2Fd%2Ffile%2F20180718%2F8cf330e3213bfeb74d41c567f699309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6521" y="2625626"/>
            <a:ext cx="1673796" cy="104082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https://timgsa.baidu.com/timg?image&amp;quality=80&amp;size=b9999_10000&amp;sec=1534414094733&amp;di=9e0e0f9c1fe6e1cf2f81b6a4c5fdd401&amp;imgtype=0&amp;src=http%3A%2F%2F5b0988e595225.cdn.sohucs.com%2Fq_70%2Cc_zoom%2Cw_640%2Fimages%2F20180718%2F72942d2fed7a4c5b99516f06e4c5fd8b.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7162" y="5156613"/>
            <a:ext cx="1554118" cy="11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255792"/>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4"/>
          <p:cNvSpPr txBox="1">
            <a:spLocks noChangeArrowheads="1"/>
          </p:cNvSpPr>
          <p:nvPr/>
        </p:nvSpPr>
        <p:spPr bwMode="auto">
          <a:xfrm>
            <a:off x="5376107" y="1711388"/>
            <a:ext cx="6119086" cy="367421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a:lnSpc>
                <a:spcPct val="200000"/>
              </a:lnSpc>
            </a:pPr>
            <a:r>
              <a:rPr lang="zh-CN" altLang="en-US" sz="2400" dirty="0">
                <a:solidFill>
                  <a:srgbClr val="1353A2"/>
                </a:solidFill>
              </a:rPr>
              <a:t>信息化是当今社会发展的潮流，随着通信技术和计算机技术的发展，计算机网络逐渐被应用于军事、政治、科研、教育、经济以及日常生活等方方面面，计算机网络的应用也越来越普及。</a:t>
            </a:r>
            <a:endParaRPr lang="en-US" altLang="zh-CN" sz="2400" dirty="0">
              <a:solidFill>
                <a:srgbClr val="1353A2"/>
              </a:solidFill>
            </a:endParaRPr>
          </a:p>
        </p:txBody>
      </p:sp>
      <p:sp>
        <p:nvSpPr>
          <p:cNvPr id="5"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a:t>
            </a:r>
            <a:r>
              <a:rPr lang="zh-CN" altLang="en-US" sz="3200" kern="1200" dirty="0">
                <a:solidFill>
                  <a:srgbClr val="1353A2"/>
                </a:solidFill>
                <a:latin typeface="微软雅黑" pitchFamily="34" charset="-122"/>
                <a:ea typeface="微软雅黑" pitchFamily="34" charset="-122"/>
                <a:cs typeface="+mn-cs"/>
              </a:rPr>
              <a:t>使用计算机网络</a:t>
            </a:r>
          </a:p>
        </p:txBody>
      </p:sp>
      <p:pic>
        <p:nvPicPr>
          <p:cNvPr id="61442" name="Picture 2" descr="商人使用平板电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46" y="1507752"/>
            <a:ext cx="4081484" cy="408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409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1.3.1</a:t>
            </a:r>
            <a:r>
              <a:rPr lang="zh-CN" altLang="en-US" sz="3200" kern="1200" dirty="0">
                <a:solidFill>
                  <a:srgbClr val="1353A2"/>
                </a:solidFill>
                <a:latin typeface="微软雅黑" pitchFamily="34" charset="-122"/>
                <a:ea typeface="微软雅黑" pitchFamily="34" charset="-122"/>
                <a:cs typeface="+mn-cs"/>
              </a:rPr>
              <a:t>浏览器的使用</a:t>
            </a:r>
          </a:p>
        </p:txBody>
      </p:sp>
      <p:sp>
        <p:nvSpPr>
          <p:cNvPr id="6" name="矩形 5"/>
          <p:cNvSpPr/>
          <p:nvPr/>
        </p:nvSpPr>
        <p:spPr>
          <a:xfrm>
            <a:off x="592899" y="1130211"/>
            <a:ext cx="10993676" cy="23083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200000"/>
              </a:lnSpc>
            </a:pPr>
            <a:r>
              <a:rPr lang="zh-CN" altLang="zh-CN" sz="2400" dirty="0">
                <a:solidFill>
                  <a:srgbClr val="1353A2"/>
                </a:solidFill>
                <a:latin typeface="微软雅黑" pitchFamily="34" charset="-122"/>
                <a:ea typeface="微软雅黑" pitchFamily="34" charset="-122"/>
              </a:rPr>
              <a:t>因特网是世界上最大的互联网，而浏览器是连接互联网的基础应用之一。国内常见的浏览器有</a:t>
            </a:r>
            <a:r>
              <a:rPr lang="en-US" altLang="zh-CN" sz="2400" dirty="0">
                <a:solidFill>
                  <a:srgbClr val="1353A2"/>
                </a:solidFill>
                <a:latin typeface="微软雅黑" pitchFamily="34" charset="-122"/>
                <a:ea typeface="微软雅黑" pitchFamily="34" charset="-122"/>
              </a:rPr>
              <a:t>Internet Explorer</a:t>
            </a:r>
            <a:r>
              <a:rPr lang="zh-CN" altLang="zh-CN" sz="2400" dirty="0">
                <a:solidFill>
                  <a:srgbClr val="1353A2"/>
                </a:solidFill>
                <a:latin typeface="微软雅黑" pitchFamily="34" charset="-122"/>
                <a:ea typeface="微软雅黑" pitchFamily="34" charset="-122"/>
              </a:rPr>
              <a:t>（</a:t>
            </a:r>
            <a:r>
              <a:rPr lang="en-US" altLang="zh-CN" sz="2400" dirty="0">
                <a:solidFill>
                  <a:srgbClr val="1353A2"/>
                </a:solidFill>
                <a:latin typeface="微软雅黑" pitchFamily="34" charset="-122"/>
                <a:ea typeface="微软雅黑" pitchFamily="34" charset="-122"/>
              </a:rPr>
              <a:t>IE</a:t>
            </a:r>
            <a:r>
              <a:rPr lang="zh-CN" altLang="zh-CN" sz="2400" dirty="0">
                <a:solidFill>
                  <a:srgbClr val="1353A2"/>
                </a:solidFill>
                <a:latin typeface="微软雅黑" pitchFamily="34" charset="-122"/>
                <a:ea typeface="微软雅黑" pitchFamily="34" charset="-122"/>
              </a:rPr>
              <a:t>浏览器）、</a:t>
            </a:r>
            <a:r>
              <a:rPr lang="en-US" altLang="zh-CN" sz="2400" dirty="0">
                <a:solidFill>
                  <a:srgbClr val="1353A2"/>
                </a:solidFill>
                <a:latin typeface="微软雅黑" pitchFamily="34" charset="-122"/>
                <a:ea typeface="微软雅黑" pitchFamily="34" charset="-122"/>
              </a:rPr>
              <a:t>Google Chrome</a:t>
            </a:r>
            <a:r>
              <a:rPr lang="zh-CN" altLang="zh-CN" sz="2400" dirty="0">
                <a:solidFill>
                  <a:srgbClr val="1353A2"/>
                </a:solidFill>
                <a:latin typeface="微软雅黑" pitchFamily="34" charset="-122"/>
                <a:ea typeface="微软雅黑" pitchFamily="34" charset="-122"/>
              </a:rPr>
              <a:t>（谷歌浏览器）、</a:t>
            </a:r>
            <a:r>
              <a:rPr lang="en-US" altLang="zh-CN" sz="2400" dirty="0">
                <a:solidFill>
                  <a:srgbClr val="1353A2"/>
                </a:solidFill>
                <a:latin typeface="微软雅黑" pitchFamily="34" charset="-122"/>
                <a:ea typeface="微软雅黑" pitchFamily="34" charset="-122"/>
              </a:rPr>
              <a:t>safari</a:t>
            </a:r>
            <a:r>
              <a:rPr lang="zh-CN" altLang="zh-CN" sz="2400" dirty="0">
                <a:solidFill>
                  <a:srgbClr val="1353A2"/>
                </a:solidFill>
                <a:latin typeface="微软雅黑" pitchFamily="34" charset="-122"/>
                <a:ea typeface="微软雅黑" pitchFamily="34" charset="-122"/>
              </a:rPr>
              <a:t>、</a:t>
            </a:r>
            <a:r>
              <a:rPr lang="en-US" altLang="zh-CN" sz="2400" dirty="0">
                <a:solidFill>
                  <a:srgbClr val="1353A2"/>
                </a:solidFill>
                <a:latin typeface="微软雅黑" pitchFamily="34" charset="-122"/>
                <a:ea typeface="微软雅黑" pitchFamily="34" charset="-122"/>
              </a:rPr>
              <a:t>Firefox</a:t>
            </a:r>
            <a:r>
              <a:rPr lang="zh-CN" altLang="zh-CN" sz="2400" dirty="0">
                <a:solidFill>
                  <a:srgbClr val="1353A2"/>
                </a:solidFill>
                <a:latin typeface="微软雅黑" pitchFamily="34" charset="-122"/>
                <a:ea typeface="微软雅黑" pitchFamily="34" charset="-122"/>
              </a:rPr>
              <a:t>（火狐浏览器），它们的图标分别如图所示。</a:t>
            </a:r>
            <a:endParaRPr lang="zh-CN" altLang="en-US" sz="2400" dirty="0">
              <a:solidFill>
                <a:srgbClr val="1353A2"/>
              </a:solidFill>
              <a:latin typeface="微软雅黑" pitchFamily="34" charset="-122"/>
              <a:ea typeface="微软雅黑" pitchFamily="34" charset="-122"/>
            </a:endParaRPr>
          </a:p>
        </p:txBody>
      </p:sp>
      <p:pic>
        <p:nvPicPr>
          <p:cNvPr id="11" name="图片 10"/>
          <p:cNvPicPr/>
          <p:nvPr/>
        </p:nvPicPr>
        <p:blipFill>
          <a:blip r:embed="rId2">
            <a:extLst>
              <a:ext uri="{28A0092B-C50C-407E-A947-70E740481C1C}">
                <a14:useLocalDpi xmlns:a14="http://schemas.microsoft.com/office/drawing/2010/main" val="0"/>
              </a:ext>
            </a:extLst>
          </a:blip>
          <a:srcRect/>
          <a:stretch>
            <a:fillRect/>
          </a:stretch>
        </p:blipFill>
        <p:spPr bwMode="auto">
          <a:xfrm>
            <a:off x="3070094" y="3712360"/>
            <a:ext cx="6039286" cy="1623727"/>
          </a:xfrm>
          <a:prstGeom prst="rect">
            <a:avLst/>
          </a:prstGeom>
          <a:noFill/>
          <a:ln>
            <a:noFill/>
          </a:ln>
        </p:spPr>
      </p:pic>
    </p:spTree>
    <p:extLst>
      <p:ext uri="{BB962C8B-B14F-4D97-AF65-F5344CB8AC3E}">
        <p14:creationId xmlns:p14="http://schemas.microsoft.com/office/powerpoint/2010/main" val="2810937698"/>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1.3.1</a:t>
            </a:r>
            <a:r>
              <a:rPr lang="zh-CN" altLang="en-US" sz="3200" kern="1200" dirty="0">
                <a:solidFill>
                  <a:srgbClr val="1353A2"/>
                </a:solidFill>
                <a:latin typeface="微软雅黑" pitchFamily="34" charset="-122"/>
                <a:ea typeface="微软雅黑" pitchFamily="34" charset="-122"/>
                <a:cs typeface="+mn-cs"/>
              </a:rPr>
              <a:t>浏览器的使用</a:t>
            </a:r>
          </a:p>
        </p:txBody>
      </p:sp>
      <p:sp>
        <p:nvSpPr>
          <p:cNvPr id="6" name="矩形 5"/>
          <p:cNvSpPr/>
          <p:nvPr/>
        </p:nvSpPr>
        <p:spPr>
          <a:xfrm>
            <a:off x="592899" y="1130211"/>
            <a:ext cx="10993676" cy="23083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200000"/>
              </a:lnSpc>
            </a:pPr>
            <a:r>
              <a:rPr lang="zh-CN" altLang="en-US" sz="2400" dirty="0">
                <a:solidFill>
                  <a:srgbClr val="FF0000"/>
                </a:solidFill>
                <a:latin typeface="微软雅黑" pitchFamily="34" charset="-122"/>
                <a:ea typeface="微软雅黑" pitchFamily="34" charset="-122"/>
              </a:rPr>
              <a:t>浏览器</a:t>
            </a:r>
            <a:r>
              <a:rPr lang="zh-CN" altLang="en-US" sz="2400" dirty="0">
                <a:solidFill>
                  <a:srgbClr val="1353A2"/>
                </a:solidFill>
                <a:latin typeface="微软雅黑" pitchFamily="34" charset="-122"/>
                <a:ea typeface="微软雅黑" pitchFamily="34" charset="-122"/>
              </a:rPr>
              <a:t>是指可以显示网页服务或文件系统的</a:t>
            </a:r>
            <a:r>
              <a:rPr lang="en-US" altLang="zh-CN" sz="2400" dirty="0">
                <a:solidFill>
                  <a:srgbClr val="1353A2"/>
                </a:solidFill>
                <a:latin typeface="微软雅黑" pitchFamily="34" charset="-122"/>
                <a:ea typeface="微软雅黑" pitchFamily="34" charset="-122"/>
              </a:rPr>
              <a:t>HTML</a:t>
            </a:r>
            <a:r>
              <a:rPr lang="zh-CN" altLang="en-US" sz="2400" dirty="0">
                <a:solidFill>
                  <a:srgbClr val="1353A2"/>
                </a:solidFill>
                <a:latin typeface="微软雅黑" pitchFamily="34" charset="-122"/>
                <a:ea typeface="微软雅黑" pitchFamily="34" charset="-122"/>
              </a:rPr>
              <a:t>文件内容，并提供用户与这些文件交互的一种软件，若要从庞大的因特网信息库中获取到想要的信息，还需要使用</a:t>
            </a:r>
            <a:r>
              <a:rPr lang="zh-CN" altLang="en-US" sz="2400" dirty="0">
                <a:solidFill>
                  <a:srgbClr val="FF0000"/>
                </a:solidFill>
                <a:latin typeface="微软雅黑" pitchFamily="34" charset="-122"/>
                <a:ea typeface="微软雅黑" pitchFamily="34" charset="-122"/>
              </a:rPr>
              <a:t>搜索引擎</a:t>
            </a:r>
            <a:r>
              <a:rPr lang="zh-CN" altLang="en-US" sz="2400" dirty="0">
                <a:solidFill>
                  <a:srgbClr val="1353A2"/>
                </a:solidFill>
                <a:latin typeface="微软雅黑" pitchFamily="34" charset="-122"/>
                <a:ea typeface="微软雅黑" pitchFamily="34" charset="-122"/>
              </a:rPr>
              <a:t>。</a:t>
            </a:r>
          </a:p>
        </p:txBody>
      </p:sp>
    </p:spTree>
    <p:extLst>
      <p:ext uri="{BB962C8B-B14F-4D97-AF65-F5344CB8AC3E}">
        <p14:creationId xmlns:p14="http://schemas.microsoft.com/office/powerpoint/2010/main" val="2196202618"/>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1.3.1</a:t>
            </a:r>
            <a:r>
              <a:rPr lang="zh-CN" altLang="en-US" sz="3200" kern="1200" dirty="0">
                <a:solidFill>
                  <a:srgbClr val="1353A2"/>
                </a:solidFill>
                <a:latin typeface="微软雅黑" pitchFamily="34" charset="-122"/>
                <a:ea typeface="微软雅黑" pitchFamily="34" charset="-122"/>
                <a:cs typeface="+mn-cs"/>
              </a:rPr>
              <a:t>浏览器的使用</a:t>
            </a:r>
          </a:p>
        </p:txBody>
      </p:sp>
      <p:sp>
        <p:nvSpPr>
          <p:cNvPr id="6" name="矩形 5"/>
          <p:cNvSpPr/>
          <p:nvPr/>
        </p:nvSpPr>
        <p:spPr>
          <a:xfrm>
            <a:off x="592899" y="1130211"/>
            <a:ext cx="10993676" cy="156966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200000"/>
              </a:lnSpc>
            </a:pPr>
            <a:r>
              <a:rPr lang="zh-CN" altLang="en-US" sz="2400" dirty="0">
                <a:solidFill>
                  <a:srgbClr val="1353A2"/>
                </a:solidFill>
                <a:latin typeface="微软雅黑" pitchFamily="34" charset="-122"/>
                <a:ea typeface="微软雅黑" pitchFamily="34" charset="-122"/>
              </a:rPr>
              <a:t>在浏览器顶部的地址栏中输入搜索引擎的地址，便可进入其主页。国内常用的搜索引擎有</a:t>
            </a:r>
            <a:r>
              <a:rPr lang="zh-CN" altLang="en-US" sz="2400" dirty="0">
                <a:solidFill>
                  <a:srgbClr val="FF0000"/>
                </a:solidFill>
                <a:latin typeface="微软雅黑" pitchFamily="34" charset="-122"/>
                <a:ea typeface="微软雅黑" pitchFamily="34" charset="-122"/>
              </a:rPr>
              <a:t>百度</a:t>
            </a:r>
            <a:r>
              <a:rPr lang="zh-CN" altLang="en-US" sz="2400" dirty="0">
                <a:solidFill>
                  <a:srgbClr val="1353A2"/>
                </a:solidFill>
                <a:latin typeface="微软雅黑" pitchFamily="34" charset="-122"/>
                <a:ea typeface="微软雅黑" pitchFamily="34" charset="-122"/>
              </a:rPr>
              <a:t>、</a:t>
            </a:r>
            <a:r>
              <a:rPr lang="en-US" altLang="zh-CN" sz="2400" dirty="0">
                <a:solidFill>
                  <a:srgbClr val="1353A2"/>
                </a:solidFill>
                <a:latin typeface="微软雅黑" pitchFamily="34" charset="-122"/>
                <a:ea typeface="微软雅黑" pitchFamily="34" charset="-122"/>
              </a:rPr>
              <a:t>360</a:t>
            </a:r>
            <a:r>
              <a:rPr lang="zh-CN" altLang="en-US" sz="2400" dirty="0">
                <a:solidFill>
                  <a:srgbClr val="1353A2"/>
                </a:solidFill>
                <a:latin typeface="微软雅黑" pitchFamily="34" charset="-122"/>
                <a:ea typeface="微软雅黑" pitchFamily="34" charset="-122"/>
              </a:rPr>
              <a:t>、</a:t>
            </a:r>
            <a:r>
              <a:rPr lang="en-US" altLang="zh-CN" sz="2400" dirty="0">
                <a:solidFill>
                  <a:srgbClr val="1353A2"/>
                </a:solidFill>
                <a:latin typeface="微软雅黑" pitchFamily="34" charset="-122"/>
                <a:ea typeface="微软雅黑" pitchFamily="34" charset="-122"/>
              </a:rPr>
              <a:t>bing</a:t>
            </a:r>
            <a:r>
              <a:rPr lang="zh-CN" altLang="en-US" sz="2400" dirty="0">
                <a:solidFill>
                  <a:srgbClr val="1353A2"/>
                </a:solidFill>
                <a:latin typeface="微软雅黑" pitchFamily="34" charset="-122"/>
                <a:ea typeface="微软雅黑" pitchFamily="34" charset="-122"/>
              </a:rPr>
              <a:t>等。</a:t>
            </a: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405" y="2587136"/>
            <a:ext cx="8094663"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8120924"/>
      </p:ext>
    </p:extLst>
  </p:cSld>
  <p:clrMapOvr>
    <a:masterClrMapping/>
  </p:clrMapOvr>
  <p:transition spd="slow">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1.3.1</a:t>
            </a:r>
            <a:r>
              <a:rPr lang="zh-CN" altLang="en-US" sz="3200" kern="1200" dirty="0">
                <a:solidFill>
                  <a:srgbClr val="1353A2"/>
                </a:solidFill>
                <a:latin typeface="微软雅黑" pitchFamily="34" charset="-122"/>
                <a:ea typeface="微软雅黑" pitchFamily="34" charset="-122"/>
                <a:cs typeface="+mn-cs"/>
              </a:rPr>
              <a:t>浏览器的使用</a:t>
            </a:r>
          </a:p>
        </p:txBody>
      </p:sp>
      <p:sp>
        <p:nvSpPr>
          <p:cNvPr id="6" name="矩形 5"/>
          <p:cNvSpPr/>
          <p:nvPr/>
        </p:nvSpPr>
        <p:spPr>
          <a:xfrm>
            <a:off x="592899" y="1130211"/>
            <a:ext cx="10993676" cy="156966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200000"/>
              </a:lnSpc>
            </a:pPr>
            <a:r>
              <a:rPr lang="zh-CN" altLang="en-US" sz="2400" dirty="0">
                <a:solidFill>
                  <a:srgbClr val="1353A2"/>
                </a:solidFill>
                <a:latin typeface="微软雅黑" pitchFamily="34" charset="-122"/>
                <a:ea typeface="微软雅黑" pitchFamily="34" charset="-122"/>
              </a:rPr>
              <a:t>在浏览器顶部的地址栏中输入搜索引擎的地址，便可进入其主页。国内常用的搜索引擎有百度、</a:t>
            </a:r>
            <a:r>
              <a:rPr lang="en-US" altLang="zh-CN" sz="2400" dirty="0">
                <a:solidFill>
                  <a:srgbClr val="FF0000"/>
                </a:solidFill>
                <a:latin typeface="微软雅黑" pitchFamily="34" charset="-122"/>
                <a:ea typeface="微软雅黑" pitchFamily="34" charset="-122"/>
              </a:rPr>
              <a:t>360</a:t>
            </a:r>
            <a:r>
              <a:rPr lang="zh-CN" altLang="en-US" sz="2400" dirty="0">
                <a:solidFill>
                  <a:srgbClr val="1353A2"/>
                </a:solidFill>
                <a:latin typeface="微软雅黑" pitchFamily="34" charset="-122"/>
                <a:ea typeface="微软雅黑" pitchFamily="34" charset="-122"/>
              </a:rPr>
              <a:t>、</a:t>
            </a:r>
            <a:r>
              <a:rPr lang="en-US" altLang="zh-CN" sz="2400" dirty="0">
                <a:solidFill>
                  <a:srgbClr val="1353A2"/>
                </a:solidFill>
                <a:latin typeface="微软雅黑" pitchFamily="34" charset="-122"/>
                <a:ea typeface="微软雅黑" pitchFamily="34" charset="-122"/>
              </a:rPr>
              <a:t>bing</a:t>
            </a:r>
            <a:r>
              <a:rPr lang="zh-CN" altLang="en-US" sz="2400" dirty="0">
                <a:solidFill>
                  <a:srgbClr val="1353A2"/>
                </a:solidFill>
                <a:latin typeface="微软雅黑" pitchFamily="34" charset="-122"/>
                <a:ea typeface="微软雅黑" pitchFamily="34" charset="-122"/>
              </a:rPr>
              <a:t>等。</a:t>
            </a: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405" y="2587136"/>
            <a:ext cx="8094663"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8574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1.3.1</a:t>
            </a:r>
            <a:r>
              <a:rPr lang="zh-CN" altLang="en-US" sz="3200" kern="1200" dirty="0">
                <a:solidFill>
                  <a:srgbClr val="1353A2"/>
                </a:solidFill>
                <a:latin typeface="微软雅黑" pitchFamily="34" charset="-122"/>
                <a:ea typeface="微软雅黑" pitchFamily="34" charset="-122"/>
                <a:cs typeface="+mn-cs"/>
              </a:rPr>
              <a:t>浏览器的使用</a:t>
            </a:r>
          </a:p>
        </p:txBody>
      </p:sp>
      <p:sp>
        <p:nvSpPr>
          <p:cNvPr id="6" name="矩形 5"/>
          <p:cNvSpPr/>
          <p:nvPr/>
        </p:nvSpPr>
        <p:spPr>
          <a:xfrm>
            <a:off x="592899" y="1130211"/>
            <a:ext cx="10993676" cy="156966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200000"/>
              </a:lnSpc>
            </a:pPr>
            <a:r>
              <a:rPr lang="zh-CN" altLang="en-US" sz="2400" dirty="0">
                <a:solidFill>
                  <a:srgbClr val="1353A2"/>
                </a:solidFill>
                <a:latin typeface="微软雅黑" pitchFamily="34" charset="-122"/>
                <a:ea typeface="微软雅黑" pitchFamily="34" charset="-122"/>
              </a:rPr>
              <a:t>在浏览器顶部的地址栏中输入搜索引擎的地址，便可进入其主页。国内常用的搜索引擎有百度、</a:t>
            </a:r>
            <a:r>
              <a:rPr lang="en-US" altLang="zh-CN" sz="2400" dirty="0">
                <a:solidFill>
                  <a:srgbClr val="1353A2"/>
                </a:solidFill>
                <a:latin typeface="微软雅黑" pitchFamily="34" charset="-122"/>
                <a:ea typeface="微软雅黑" pitchFamily="34" charset="-122"/>
              </a:rPr>
              <a:t>360</a:t>
            </a:r>
            <a:r>
              <a:rPr lang="zh-CN" altLang="en-US" sz="2400" dirty="0">
                <a:solidFill>
                  <a:srgbClr val="1353A2"/>
                </a:solidFill>
                <a:latin typeface="微软雅黑" pitchFamily="34" charset="-122"/>
                <a:ea typeface="微软雅黑" pitchFamily="34" charset="-122"/>
              </a:rPr>
              <a:t>、</a:t>
            </a:r>
            <a:r>
              <a:rPr lang="en-US" altLang="zh-CN" sz="2400" dirty="0">
                <a:solidFill>
                  <a:srgbClr val="FF0000"/>
                </a:solidFill>
                <a:latin typeface="微软雅黑" pitchFamily="34" charset="-122"/>
                <a:ea typeface="微软雅黑" pitchFamily="34" charset="-122"/>
              </a:rPr>
              <a:t>bing</a:t>
            </a:r>
            <a:r>
              <a:rPr lang="zh-CN" altLang="en-US" sz="2400" dirty="0">
                <a:solidFill>
                  <a:srgbClr val="1353A2"/>
                </a:solidFill>
                <a:latin typeface="微软雅黑" pitchFamily="34" charset="-122"/>
                <a:ea typeface="微软雅黑" pitchFamily="34" charset="-122"/>
              </a:rPr>
              <a:t>等。</a:t>
            </a:r>
          </a:p>
        </p:txBody>
      </p:sp>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405" y="2593474"/>
            <a:ext cx="8094663"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3049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1.3.1</a:t>
            </a:r>
            <a:r>
              <a:rPr lang="zh-CN" altLang="en-US" sz="3200" kern="1200" dirty="0">
                <a:solidFill>
                  <a:srgbClr val="1353A2"/>
                </a:solidFill>
                <a:latin typeface="微软雅黑" pitchFamily="34" charset="-122"/>
                <a:ea typeface="微软雅黑" pitchFamily="34" charset="-122"/>
                <a:cs typeface="+mn-cs"/>
              </a:rPr>
              <a:t>浏览器的使用</a:t>
            </a:r>
          </a:p>
        </p:txBody>
      </p:sp>
      <p:sp>
        <p:nvSpPr>
          <p:cNvPr id="6" name="矩形 5"/>
          <p:cNvSpPr/>
          <p:nvPr/>
        </p:nvSpPr>
        <p:spPr>
          <a:xfrm>
            <a:off x="592899" y="1130211"/>
            <a:ext cx="10993676" cy="145822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200000"/>
              </a:lnSpc>
            </a:pPr>
            <a:r>
              <a:rPr lang="zh-CN" altLang="en-US" sz="2400" dirty="0">
                <a:solidFill>
                  <a:srgbClr val="1353A2"/>
                </a:solidFill>
                <a:latin typeface="微软雅黑" pitchFamily="34" charset="-122"/>
                <a:ea typeface="微软雅黑" pitchFamily="34" charset="-122"/>
              </a:rPr>
              <a:t>在搜索引擎的输入框中输入与待搜索内容相关的关键字，按下回车键，或点击输入框右侧的搜索按钮，开始搜索。</a:t>
            </a:r>
          </a:p>
        </p:txBody>
      </p:sp>
      <p:pic>
        <p:nvPicPr>
          <p:cNvPr id="5" name="图片 4"/>
          <p:cNvPicPr/>
          <p:nvPr/>
        </p:nvPicPr>
        <p:blipFill>
          <a:blip r:embed="rId2"/>
          <a:stretch>
            <a:fillRect/>
          </a:stretch>
        </p:blipFill>
        <p:spPr>
          <a:xfrm>
            <a:off x="1858924" y="2588431"/>
            <a:ext cx="8124319" cy="3741334"/>
          </a:xfrm>
          <a:prstGeom prst="rect">
            <a:avLst/>
          </a:prstGeom>
        </p:spPr>
      </p:pic>
    </p:spTree>
    <p:extLst>
      <p:ext uri="{BB962C8B-B14F-4D97-AF65-F5344CB8AC3E}">
        <p14:creationId xmlns:p14="http://schemas.microsoft.com/office/powerpoint/2010/main" val="1946454206"/>
      </p:ext>
    </p:extLst>
  </p:cSld>
  <p:clrMapOvr>
    <a:masterClrMapping/>
  </p:clrMapOvr>
  <p:transition spd="slow">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1.3.1</a:t>
            </a:r>
            <a:r>
              <a:rPr lang="zh-CN" altLang="en-US" sz="3200" kern="1200" dirty="0">
                <a:solidFill>
                  <a:srgbClr val="1353A2"/>
                </a:solidFill>
                <a:latin typeface="微软雅黑" pitchFamily="34" charset="-122"/>
                <a:ea typeface="微软雅黑" pitchFamily="34" charset="-122"/>
                <a:cs typeface="+mn-cs"/>
              </a:rPr>
              <a:t>浏览器的使用</a:t>
            </a:r>
          </a:p>
        </p:txBody>
      </p:sp>
      <p:sp>
        <p:nvSpPr>
          <p:cNvPr id="6" name="矩形 5"/>
          <p:cNvSpPr/>
          <p:nvPr/>
        </p:nvSpPr>
        <p:spPr>
          <a:xfrm>
            <a:off x="592899" y="1130211"/>
            <a:ext cx="10993676" cy="1754326"/>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400" dirty="0">
                <a:solidFill>
                  <a:srgbClr val="1353A2"/>
                </a:solidFill>
                <a:latin typeface="微软雅黑" pitchFamily="34" charset="-122"/>
                <a:ea typeface="微软雅黑" pitchFamily="34" charset="-122"/>
              </a:rPr>
              <a:t>除了在浏览器中通过搜索引擎搜索外，用户亦可通过输入网址直接访问一些门户网站，如输入“</a:t>
            </a:r>
            <a:r>
              <a:rPr lang="en-US" altLang="zh-CN" sz="2400" dirty="0">
                <a:solidFill>
                  <a:srgbClr val="FF0000"/>
                </a:solidFill>
                <a:latin typeface="微软雅黑" pitchFamily="34" charset="-122"/>
                <a:ea typeface="微软雅黑" pitchFamily="34" charset="-122"/>
              </a:rPr>
              <a:t>www.sina.com</a:t>
            </a:r>
            <a:r>
              <a:rPr lang="zh-CN" altLang="zh-CN" sz="2400" dirty="0">
                <a:solidFill>
                  <a:srgbClr val="1353A2"/>
                </a:solidFill>
                <a:latin typeface="微软雅黑" pitchFamily="34" charset="-122"/>
                <a:ea typeface="微软雅黑" pitchFamily="34" charset="-122"/>
              </a:rPr>
              <a:t>”访问新浪首页、输入“</a:t>
            </a:r>
            <a:r>
              <a:rPr lang="en-US" altLang="zh-CN" sz="2400" dirty="0">
                <a:solidFill>
                  <a:srgbClr val="1353A2"/>
                </a:solidFill>
                <a:latin typeface="微软雅黑" pitchFamily="34" charset="-122"/>
                <a:ea typeface="微软雅黑" pitchFamily="34" charset="-122"/>
              </a:rPr>
              <a:t>www.163.com</a:t>
            </a:r>
            <a:r>
              <a:rPr lang="zh-CN" altLang="zh-CN" sz="2400" dirty="0">
                <a:solidFill>
                  <a:srgbClr val="1353A2"/>
                </a:solidFill>
                <a:latin typeface="微软雅黑" pitchFamily="34" charset="-122"/>
                <a:ea typeface="微软雅黑" pitchFamily="34" charset="-122"/>
              </a:rPr>
              <a:t>”访问网易首页等。</a:t>
            </a:r>
            <a:endParaRPr lang="zh-CN" altLang="en-US" sz="2400" dirty="0">
              <a:solidFill>
                <a:srgbClr val="1353A2"/>
              </a:solidFill>
              <a:latin typeface="微软雅黑" pitchFamily="34" charset="-122"/>
              <a:ea typeface="微软雅黑" pitchFamily="34" charset="-122"/>
            </a:endParaRPr>
          </a:p>
        </p:txBody>
      </p:sp>
      <p:pic>
        <p:nvPicPr>
          <p:cNvPr id="7" name="图片 6"/>
          <p:cNvPicPr/>
          <p:nvPr/>
        </p:nvPicPr>
        <p:blipFill>
          <a:blip r:embed="rId2"/>
          <a:stretch>
            <a:fillRect/>
          </a:stretch>
        </p:blipFill>
        <p:spPr>
          <a:xfrm>
            <a:off x="2940272" y="2650929"/>
            <a:ext cx="6298930" cy="3803170"/>
          </a:xfrm>
          <a:prstGeom prst="rect">
            <a:avLst/>
          </a:prstGeom>
        </p:spPr>
      </p:pic>
    </p:spTree>
    <p:extLst>
      <p:ext uri="{BB962C8B-B14F-4D97-AF65-F5344CB8AC3E}">
        <p14:creationId xmlns:p14="http://schemas.microsoft.com/office/powerpoint/2010/main" val="1189425254"/>
      </p:ext>
    </p:extLst>
  </p:cSld>
  <p:clrMapOvr>
    <a:masterClrMapping/>
  </p:clrMapOvr>
  <p:transition spd="slow">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1.3.2</a:t>
            </a:r>
            <a:r>
              <a:rPr lang="zh-CN" altLang="en-US" sz="3200" kern="1200" dirty="0">
                <a:solidFill>
                  <a:srgbClr val="1353A2"/>
                </a:solidFill>
                <a:latin typeface="微软雅黑" pitchFamily="34" charset="-122"/>
                <a:ea typeface="微软雅黑" pitchFamily="34" charset="-122"/>
                <a:cs typeface="+mn-cs"/>
              </a:rPr>
              <a:t>电子邮箱的使用</a:t>
            </a:r>
          </a:p>
        </p:txBody>
      </p:sp>
      <p:sp>
        <p:nvSpPr>
          <p:cNvPr id="6" name="矩形 5"/>
          <p:cNvSpPr/>
          <p:nvPr/>
        </p:nvSpPr>
        <p:spPr>
          <a:xfrm>
            <a:off x="5160723" y="1720839"/>
            <a:ext cx="6425852" cy="341632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电子邮箱是计算机网络在日常生活中的应用之一，一般用于实现网络间电子数据（如信件、单据、资料等）的传递与交换，虽然它根据传统的邮政服务模型建立，但与之相比，无论是传输速度、内容和形式，还是性价比与安全性都有很大程度的提升。</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48" y="1720839"/>
            <a:ext cx="4337529" cy="3547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726085"/>
      </p:ext>
    </p:ext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、第一阶段：远程终端联机</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3" name="矩形 12"/>
          <p:cNvSpPr/>
          <p:nvPr/>
        </p:nvSpPr>
        <p:spPr>
          <a:xfrm>
            <a:off x="6488482" y="2420888"/>
            <a:ext cx="5006711" cy="376180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en-US" sz="2400" dirty="0">
                <a:solidFill>
                  <a:srgbClr val="1353A2"/>
                </a:solidFill>
                <a:latin typeface="微软雅黑"/>
                <a:ea typeface="微软雅黑"/>
                <a:cs typeface="微软雅黑"/>
              </a:rPr>
              <a:t>计算机网络的产生可追溯到</a:t>
            </a:r>
            <a:r>
              <a:rPr lang="en-US" altLang="zh-CN" sz="2400" dirty="0">
                <a:solidFill>
                  <a:srgbClr val="1353A2"/>
                </a:solidFill>
                <a:latin typeface="微软雅黑"/>
                <a:ea typeface="微软雅黑"/>
                <a:cs typeface="微软雅黑"/>
              </a:rPr>
              <a:t>1946</a:t>
            </a:r>
            <a:r>
              <a:rPr lang="zh-CN" altLang="en-US" sz="2400" dirty="0">
                <a:solidFill>
                  <a:srgbClr val="1353A2"/>
                </a:solidFill>
                <a:latin typeface="微软雅黑"/>
                <a:ea typeface="微软雅黑"/>
                <a:cs typeface="微软雅黑"/>
              </a:rPr>
              <a:t>年，彼时已是电子计算机时代，计算机大多采用</a:t>
            </a:r>
            <a:r>
              <a:rPr lang="zh-CN" altLang="en-US" sz="2400" dirty="0">
                <a:solidFill>
                  <a:srgbClr val="FF0000"/>
                </a:solidFill>
                <a:latin typeface="微软雅黑"/>
                <a:ea typeface="微软雅黑"/>
                <a:cs typeface="微软雅黑"/>
              </a:rPr>
              <a:t>批处理</a:t>
            </a:r>
            <a:r>
              <a:rPr lang="zh-CN" altLang="en-US" sz="2400" dirty="0">
                <a:solidFill>
                  <a:srgbClr val="1353A2"/>
                </a:solidFill>
                <a:latin typeface="微软雅黑"/>
                <a:ea typeface="微软雅黑"/>
                <a:cs typeface="微软雅黑"/>
              </a:rPr>
              <a:t>方式，用户使用计算机时需先将程序制成穿孔纸带或卡片，再送到中心计算机处理。</a:t>
            </a:r>
          </a:p>
        </p:txBody>
      </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pic>
        <p:nvPicPr>
          <p:cNvPr id="15362" name="Picture 2" descr="https://timgsa.baidu.com/timg?image&amp;quality=80&amp;size=b9999_10000&amp;sec=1534314863332&amp;di=7e4002b4cfac369136ed68804b8072b6&amp;imgtype=0&amp;src=http%3A%2F%2Fblog-assets.oss-cn-shanghai.aliyuncs.com%2F22101%2Faa750306d13dee0ff5e37f4c5a7bedbd4a91da2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84" y="2420888"/>
            <a:ext cx="5507896" cy="3761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9786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1"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1.3.2</a:t>
            </a:r>
            <a:r>
              <a:rPr lang="zh-CN" altLang="en-US" sz="3200" kern="1200" dirty="0">
                <a:solidFill>
                  <a:srgbClr val="1353A2"/>
                </a:solidFill>
                <a:latin typeface="微软雅黑" pitchFamily="34" charset="-122"/>
                <a:ea typeface="微软雅黑" pitchFamily="34" charset="-122"/>
                <a:cs typeface="+mn-cs"/>
              </a:rPr>
              <a:t>电子邮箱的使用</a:t>
            </a:r>
          </a:p>
        </p:txBody>
      </p:sp>
      <p:sp>
        <p:nvSpPr>
          <p:cNvPr id="6" name="矩形 5"/>
          <p:cNvSpPr/>
          <p:nvPr/>
        </p:nvSpPr>
        <p:spPr>
          <a:xfrm>
            <a:off x="576197" y="1194746"/>
            <a:ext cx="11022904" cy="1754326"/>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邮箱是用户身份的标识，目前中国最大的电子邮件服务商是网易，该服务商提供的三种免费邮箱分别为</a:t>
            </a:r>
            <a:r>
              <a:rPr lang="en-US" altLang="zh-CN" sz="2400" dirty="0">
                <a:solidFill>
                  <a:srgbClr val="1353A2"/>
                </a:solidFill>
                <a:latin typeface="微软雅黑" pitchFamily="34" charset="-122"/>
                <a:ea typeface="微软雅黑" pitchFamily="34" charset="-122"/>
              </a:rPr>
              <a:t>163</a:t>
            </a:r>
            <a:r>
              <a:rPr lang="zh-CN" altLang="en-US" sz="2400" dirty="0">
                <a:solidFill>
                  <a:srgbClr val="1353A2"/>
                </a:solidFill>
                <a:latin typeface="微软雅黑" pitchFamily="34" charset="-122"/>
                <a:ea typeface="微软雅黑" pitchFamily="34" charset="-122"/>
              </a:rPr>
              <a:t>邮箱、</a:t>
            </a:r>
            <a:r>
              <a:rPr lang="en-US" altLang="zh-CN" sz="2400" dirty="0">
                <a:solidFill>
                  <a:srgbClr val="1353A2"/>
                </a:solidFill>
                <a:latin typeface="微软雅黑" pitchFamily="34" charset="-122"/>
                <a:ea typeface="微软雅黑" pitchFamily="34" charset="-122"/>
              </a:rPr>
              <a:t>126</a:t>
            </a:r>
            <a:r>
              <a:rPr lang="zh-CN" altLang="en-US" sz="2400" dirty="0">
                <a:solidFill>
                  <a:srgbClr val="1353A2"/>
                </a:solidFill>
                <a:latin typeface="微软雅黑" pitchFamily="34" charset="-122"/>
                <a:ea typeface="微软雅黑" pitchFamily="34" charset="-122"/>
              </a:rPr>
              <a:t>邮箱以及</a:t>
            </a:r>
            <a:r>
              <a:rPr lang="en-US" altLang="zh-CN" sz="2400" dirty="0">
                <a:solidFill>
                  <a:srgbClr val="1353A2"/>
                </a:solidFill>
                <a:latin typeface="微软雅黑" pitchFamily="34" charset="-122"/>
                <a:ea typeface="微软雅黑" pitchFamily="34" charset="-122"/>
              </a:rPr>
              <a:t>yeah</a:t>
            </a:r>
            <a:r>
              <a:rPr lang="zh-CN" altLang="en-US" sz="2400" dirty="0">
                <a:solidFill>
                  <a:srgbClr val="1353A2"/>
                </a:solidFill>
                <a:latin typeface="微软雅黑" pitchFamily="34" charset="-122"/>
                <a:ea typeface="微软雅黑" pitchFamily="34" charset="-122"/>
              </a:rPr>
              <a:t>邮箱，它们的图标分别如图所示。</a:t>
            </a:r>
          </a:p>
        </p:txBody>
      </p:sp>
      <p:pic>
        <p:nvPicPr>
          <p:cNvPr id="5" name="图片 4"/>
          <p:cNvPicPr/>
          <p:nvPr/>
        </p:nvPicPr>
        <p:blipFill>
          <a:blip r:embed="rId2"/>
          <a:stretch>
            <a:fillRect/>
          </a:stretch>
        </p:blipFill>
        <p:spPr>
          <a:xfrm>
            <a:off x="3030224" y="2949072"/>
            <a:ext cx="6114849" cy="757508"/>
          </a:xfrm>
          <a:prstGeom prst="rect">
            <a:avLst/>
          </a:prstGeom>
        </p:spPr>
      </p:pic>
    </p:spTree>
    <p:extLst>
      <p:ext uri="{BB962C8B-B14F-4D97-AF65-F5344CB8AC3E}">
        <p14:creationId xmlns:p14="http://schemas.microsoft.com/office/powerpoint/2010/main" val="1530976842"/>
      </p:ext>
    </p:extLst>
  </p:cSld>
  <p:clrMapOvr>
    <a:masterClrMapping/>
  </p:clrMapOvr>
  <p:transition spd="slow">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1.3.2</a:t>
            </a:r>
            <a:r>
              <a:rPr lang="zh-CN" altLang="en-US" sz="3200" kern="1200" dirty="0">
                <a:solidFill>
                  <a:srgbClr val="1353A2"/>
                </a:solidFill>
                <a:latin typeface="微软雅黑" pitchFamily="34" charset="-122"/>
                <a:ea typeface="微软雅黑" pitchFamily="34" charset="-122"/>
                <a:cs typeface="+mn-cs"/>
              </a:rPr>
              <a:t>电子邮箱的使用</a:t>
            </a:r>
          </a:p>
        </p:txBody>
      </p:sp>
      <p:sp>
        <p:nvSpPr>
          <p:cNvPr id="6" name="矩形 5"/>
          <p:cNvSpPr/>
          <p:nvPr/>
        </p:nvSpPr>
        <p:spPr>
          <a:xfrm>
            <a:off x="576197" y="1194746"/>
            <a:ext cx="11022904" cy="23083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邮箱格式：</a:t>
            </a:r>
            <a:r>
              <a:rPr lang="zh-CN" altLang="en-US" sz="2400" dirty="0">
                <a:solidFill>
                  <a:srgbClr val="FF0000"/>
                </a:solidFill>
                <a:latin typeface="微软雅黑" pitchFamily="34" charset="-122"/>
                <a:ea typeface="微软雅黑" pitchFamily="34" charset="-122"/>
              </a:rPr>
              <a:t>用户名</a:t>
            </a:r>
            <a:r>
              <a:rPr lang="en-US" altLang="zh-CN" sz="2400" dirty="0">
                <a:solidFill>
                  <a:srgbClr val="FF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邮件服务商地址</a:t>
            </a:r>
            <a:endParaRPr lang="en-US" altLang="zh-CN" sz="2400" dirty="0">
              <a:solidFill>
                <a:srgbClr val="FF0000"/>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1353A2"/>
                </a:solidFill>
                <a:latin typeface="微软雅黑" pitchFamily="34" charset="-122"/>
                <a:ea typeface="微软雅黑" pitchFamily="34" charset="-122"/>
              </a:rPr>
              <a:t>用户名：用户在使用邮件服务时的唯一标识（字母、数字、下划线，或</a:t>
            </a:r>
            <a:r>
              <a:rPr lang="en-US" altLang="zh-CN" sz="2400" dirty="0">
                <a:solidFill>
                  <a:srgbClr val="1353A2"/>
                </a:solidFill>
                <a:latin typeface="微软雅黑" pitchFamily="34" charset="-122"/>
                <a:ea typeface="微软雅黑" pitchFamily="34" charset="-122"/>
              </a:rPr>
              <a:t>11</a:t>
            </a:r>
            <a:r>
              <a:rPr lang="zh-CN" altLang="en-US" sz="2400" dirty="0">
                <a:solidFill>
                  <a:srgbClr val="1353A2"/>
                </a:solidFill>
                <a:latin typeface="微软雅黑" pitchFamily="34" charset="-122"/>
                <a:ea typeface="微软雅黑" pitchFamily="34" charset="-122"/>
              </a:rPr>
              <a:t>位手机号码）</a:t>
            </a:r>
            <a:endParaRPr lang="en-US" altLang="zh-CN" sz="2400" dirty="0">
              <a:solidFill>
                <a:srgbClr val="1353A2"/>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1353A2"/>
                </a:solidFill>
                <a:latin typeface="微软雅黑" pitchFamily="34" charset="-122"/>
                <a:ea typeface="微软雅黑" pitchFamily="34" charset="-122"/>
              </a:rPr>
              <a:t>邮件服务商地址：用于识别服务商</a:t>
            </a:r>
          </a:p>
        </p:txBody>
      </p:sp>
    </p:spTree>
    <p:extLst>
      <p:ext uri="{BB962C8B-B14F-4D97-AF65-F5344CB8AC3E}">
        <p14:creationId xmlns:p14="http://schemas.microsoft.com/office/powerpoint/2010/main" val="1244427068"/>
      </p:ext>
    </p:extLst>
  </p:cSld>
  <p:clrMapOvr>
    <a:masterClrMapping/>
  </p:clrMapOvr>
  <p:transition spd="slow">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1.3.2</a:t>
            </a:r>
            <a:r>
              <a:rPr lang="zh-CN" altLang="en-US" sz="3200" kern="1200" dirty="0">
                <a:solidFill>
                  <a:srgbClr val="1353A2"/>
                </a:solidFill>
                <a:latin typeface="微软雅黑" pitchFamily="34" charset="-122"/>
                <a:ea typeface="微软雅黑" pitchFamily="34" charset="-122"/>
                <a:cs typeface="+mn-cs"/>
              </a:rPr>
              <a:t>电子邮箱的使用</a:t>
            </a:r>
          </a:p>
        </p:txBody>
      </p:sp>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、注册邮箱</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276872"/>
            <a:ext cx="3605956" cy="341632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400" dirty="0">
                <a:solidFill>
                  <a:srgbClr val="1353A2"/>
                </a:solidFill>
                <a:latin typeface="微软雅黑" pitchFamily="34" charset="-122"/>
                <a:ea typeface="微软雅黑" pitchFamily="34" charset="-122"/>
              </a:rPr>
              <a:t>若用户已有邮箱，可跳过此步；若没有邮箱，可到</a:t>
            </a:r>
            <a:r>
              <a:rPr lang="en-US" altLang="zh-CN" sz="2400" dirty="0">
                <a:solidFill>
                  <a:srgbClr val="1353A2"/>
                </a:solidFill>
                <a:latin typeface="微软雅黑" pitchFamily="34" charset="-122"/>
                <a:ea typeface="微软雅黑" pitchFamily="34" charset="-122"/>
                <a:hlinkClick r:id="rId3"/>
              </a:rPr>
              <a:t>http://reg.email.163.com</a:t>
            </a:r>
            <a:r>
              <a:rPr lang="zh-CN" altLang="zh-CN" sz="2400" dirty="0">
                <a:solidFill>
                  <a:srgbClr val="1353A2"/>
                </a:solidFill>
                <a:latin typeface="微软雅黑" pitchFamily="34" charset="-122"/>
                <a:ea typeface="微软雅黑" pitchFamily="34" charset="-122"/>
              </a:rPr>
              <a:t>网站注册邮箱，邮箱注册页面如图所示。</a:t>
            </a:r>
          </a:p>
        </p:txBody>
      </p:sp>
      <p:pic>
        <p:nvPicPr>
          <p:cNvPr id="9" name="图片 8"/>
          <p:cNvPicPr/>
          <p:nvPr/>
        </p:nvPicPr>
        <p:blipFill>
          <a:blip r:embed="rId4"/>
          <a:stretch>
            <a:fillRect/>
          </a:stretch>
        </p:blipFill>
        <p:spPr>
          <a:xfrm>
            <a:off x="5294910" y="1379142"/>
            <a:ext cx="3874142" cy="5114001"/>
          </a:xfrm>
          <a:prstGeom prst="rect">
            <a:avLst/>
          </a:prstGeom>
        </p:spPr>
      </p:pic>
    </p:spTree>
    <p:extLst>
      <p:ext uri="{BB962C8B-B14F-4D97-AF65-F5344CB8AC3E}">
        <p14:creationId xmlns:p14="http://schemas.microsoft.com/office/powerpoint/2010/main" val="1287028667"/>
      </p:ext>
    </p:extLst>
  </p:cSld>
  <p:clrMapOvr>
    <a:masterClrMapping/>
  </p:clrMapOvr>
  <p:transition spd="slow">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1.3.2</a:t>
            </a:r>
            <a:r>
              <a:rPr lang="zh-CN" altLang="en-US" sz="3200" kern="1200" dirty="0">
                <a:solidFill>
                  <a:srgbClr val="1353A2"/>
                </a:solidFill>
                <a:latin typeface="微软雅黑" pitchFamily="34" charset="-122"/>
                <a:ea typeface="微软雅黑" pitchFamily="34" charset="-122"/>
                <a:cs typeface="+mn-cs"/>
              </a:rPr>
              <a:t>电子邮箱的使用</a:t>
            </a:r>
          </a:p>
        </p:txBody>
      </p:sp>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、登录邮箱</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276872"/>
            <a:ext cx="3768794" cy="397031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用户可在浏览器中输入网址</a:t>
            </a:r>
            <a:r>
              <a:rPr lang="en-US" altLang="zh-CN" sz="2400" dirty="0">
                <a:solidFill>
                  <a:srgbClr val="1353A2"/>
                </a:solidFill>
                <a:latin typeface="微软雅黑" pitchFamily="34" charset="-122"/>
                <a:ea typeface="微软雅黑" pitchFamily="34" charset="-122"/>
              </a:rPr>
              <a:t>mail.163.com</a:t>
            </a:r>
            <a:r>
              <a:rPr lang="zh-CN" altLang="en-US" sz="2400" dirty="0">
                <a:solidFill>
                  <a:srgbClr val="1353A2"/>
                </a:solidFill>
                <a:latin typeface="微软雅黑" pitchFamily="34" charset="-122"/>
                <a:ea typeface="微软雅黑" pitchFamily="34" charset="-122"/>
              </a:rPr>
              <a:t>，进入</a:t>
            </a:r>
            <a:r>
              <a:rPr lang="en-US" altLang="zh-CN" sz="2400" dirty="0">
                <a:solidFill>
                  <a:srgbClr val="1353A2"/>
                </a:solidFill>
                <a:latin typeface="微软雅黑" pitchFamily="34" charset="-122"/>
                <a:ea typeface="微软雅黑" pitchFamily="34" charset="-122"/>
              </a:rPr>
              <a:t>163</a:t>
            </a:r>
            <a:r>
              <a:rPr lang="zh-CN" altLang="en-US" sz="2400" dirty="0">
                <a:solidFill>
                  <a:srgbClr val="1353A2"/>
                </a:solidFill>
                <a:latin typeface="微软雅黑" pitchFamily="34" charset="-122"/>
                <a:ea typeface="微软雅黑" pitchFamily="34" charset="-122"/>
              </a:rPr>
              <a:t>邮箱的登录界面，并以邮箱账号登录。输入账号和密码，点击登录按钮登录邮箱。登录成功后进入邮箱主页面，如图所示。</a:t>
            </a:r>
            <a:endParaRPr lang="zh-CN" altLang="zh-CN" sz="2400" dirty="0">
              <a:solidFill>
                <a:srgbClr val="1353A2"/>
              </a:solidFill>
              <a:latin typeface="微软雅黑" pitchFamily="34" charset="-122"/>
              <a:ea typeface="微软雅黑" pitchFamily="34" charset="-122"/>
            </a:endParaRPr>
          </a:p>
        </p:txBody>
      </p:sp>
      <p:pic>
        <p:nvPicPr>
          <p:cNvPr id="10" name="图片 9"/>
          <p:cNvPicPr/>
          <p:nvPr/>
        </p:nvPicPr>
        <p:blipFill>
          <a:blip r:embed="rId3"/>
          <a:stretch>
            <a:fillRect/>
          </a:stretch>
        </p:blipFill>
        <p:spPr>
          <a:xfrm>
            <a:off x="4811391" y="2364065"/>
            <a:ext cx="6050071" cy="3795932"/>
          </a:xfrm>
          <a:prstGeom prst="rect">
            <a:avLst/>
          </a:prstGeom>
        </p:spPr>
      </p:pic>
      <p:sp>
        <p:nvSpPr>
          <p:cNvPr id="3" name="矩形标注 2"/>
          <p:cNvSpPr/>
          <p:nvPr/>
        </p:nvSpPr>
        <p:spPr>
          <a:xfrm>
            <a:off x="6355047" y="1642881"/>
            <a:ext cx="1122991" cy="550905"/>
          </a:xfrm>
          <a:prstGeom prst="wedgeRectCallout">
            <a:avLst>
              <a:gd name="adj1" fmla="val -19718"/>
              <a:gd name="adj2" fmla="val 189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用户名</a:t>
            </a:r>
          </a:p>
        </p:txBody>
      </p:sp>
      <p:sp>
        <p:nvSpPr>
          <p:cNvPr id="6" name="椭圆 5"/>
          <p:cNvSpPr/>
          <p:nvPr/>
        </p:nvSpPr>
        <p:spPr>
          <a:xfrm>
            <a:off x="5554213" y="3469710"/>
            <a:ext cx="613775" cy="3632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940438" y="3469710"/>
            <a:ext cx="613775" cy="3632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561483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1.3.2</a:t>
            </a:r>
            <a:r>
              <a:rPr lang="zh-CN" altLang="en-US" sz="3200" kern="1200" dirty="0">
                <a:solidFill>
                  <a:srgbClr val="1353A2"/>
                </a:solidFill>
                <a:latin typeface="微软雅黑" pitchFamily="34" charset="-122"/>
                <a:ea typeface="微软雅黑" pitchFamily="34" charset="-122"/>
                <a:cs typeface="+mn-cs"/>
              </a:rPr>
              <a:t>电子邮箱的使用</a:t>
            </a:r>
          </a:p>
        </p:txBody>
      </p:sp>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3</a:t>
              </a:r>
              <a:r>
                <a:rPr lang="zh-CN" altLang="en-US" sz="3200" b="1" dirty="0">
                  <a:solidFill>
                    <a:schemeClr val="bg1"/>
                  </a:solidFill>
                </a:rPr>
                <a:t>、发送邮件</a:t>
              </a:r>
              <a:r>
                <a:rPr lang="en-US" altLang="zh-CN" sz="3200" b="1" dirty="0">
                  <a:solidFill>
                    <a:schemeClr val="bg1"/>
                  </a:solidFill>
                </a:rPr>
                <a:t>——</a:t>
              </a:r>
              <a:r>
                <a:rPr lang="zh-CN" altLang="en-US" sz="3200" b="1" dirty="0">
                  <a:solidFill>
                    <a:schemeClr val="bg1"/>
                  </a:solidFill>
                </a:rPr>
                <a:t>写信界面</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pic>
        <p:nvPicPr>
          <p:cNvPr id="13" name="图片 12"/>
          <p:cNvPicPr/>
          <p:nvPr/>
        </p:nvPicPr>
        <p:blipFill>
          <a:blip r:embed="rId3"/>
          <a:stretch>
            <a:fillRect/>
          </a:stretch>
        </p:blipFill>
        <p:spPr>
          <a:xfrm>
            <a:off x="2696904" y="2276872"/>
            <a:ext cx="6139867" cy="4228090"/>
          </a:xfrm>
          <a:prstGeom prst="rect">
            <a:avLst/>
          </a:prstGeom>
        </p:spPr>
      </p:pic>
      <p:sp>
        <p:nvSpPr>
          <p:cNvPr id="9" name="椭圆 8"/>
          <p:cNvSpPr/>
          <p:nvPr/>
        </p:nvSpPr>
        <p:spPr>
          <a:xfrm>
            <a:off x="2846059" y="2680571"/>
            <a:ext cx="613775" cy="3632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46059" y="3043825"/>
            <a:ext cx="613775" cy="3632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标注 1"/>
          <p:cNvSpPr/>
          <p:nvPr/>
        </p:nvSpPr>
        <p:spPr>
          <a:xfrm>
            <a:off x="5510731" y="2794431"/>
            <a:ext cx="1140586" cy="612648"/>
          </a:xfrm>
          <a:prstGeom prst="wedgeRectCallout">
            <a:avLst>
              <a:gd name="adj1" fmla="val -223197"/>
              <a:gd name="adj2" fmla="val 52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附加文件</a:t>
            </a:r>
          </a:p>
        </p:txBody>
      </p:sp>
      <p:sp>
        <p:nvSpPr>
          <p:cNvPr id="6" name="矩形 5"/>
          <p:cNvSpPr/>
          <p:nvPr/>
        </p:nvSpPr>
        <p:spPr>
          <a:xfrm>
            <a:off x="4684013" y="4390917"/>
            <a:ext cx="1653436" cy="581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正文</a:t>
            </a:r>
          </a:p>
        </p:txBody>
      </p:sp>
      <p:grpSp>
        <p:nvGrpSpPr>
          <p:cNvPr id="19" name="组合 18"/>
          <p:cNvGrpSpPr/>
          <p:nvPr/>
        </p:nvGrpSpPr>
        <p:grpSpPr>
          <a:xfrm>
            <a:off x="1300036" y="2417523"/>
            <a:ext cx="1743789" cy="3845491"/>
            <a:chOff x="1300036" y="2417523"/>
            <a:chExt cx="1743789" cy="3845491"/>
          </a:xfrm>
        </p:grpSpPr>
        <p:sp>
          <p:nvSpPr>
            <p:cNvPr id="14" name="矩形 13"/>
            <p:cNvSpPr/>
            <p:nvPr/>
          </p:nvSpPr>
          <p:spPr>
            <a:xfrm>
              <a:off x="1300036" y="4251133"/>
              <a:ext cx="1009919" cy="581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发送</a:t>
              </a:r>
            </a:p>
          </p:txBody>
        </p:sp>
        <p:cxnSp>
          <p:nvCxnSpPr>
            <p:cNvPr id="15" name="直接箭头连接符 14"/>
            <p:cNvCxnSpPr>
              <a:stCxn id="14" idx="0"/>
            </p:cNvCxnSpPr>
            <p:nvPr/>
          </p:nvCxnSpPr>
          <p:spPr>
            <a:xfrm flipV="1">
              <a:off x="1804996" y="2417523"/>
              <a:ext cx="1238829" cy="18336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804995" y="4833049"/>
              <a:ext cx="1138621" cy="142996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3275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righ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outHorizont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 grpId="0" animBg="1"/>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1.3.2</a:t>
            </a:r>
            <a:r>
              <a:rPr lang="zh-CN" altLang="en-US" sz="3200" kern="1200" dirty="0">
                <a:solidFill>
                  <a:srgbClr val="1353A2"/>
                </a:solidFill>
                <a:latin typeface="微软雅黑" pitchFamily="34" charset="-122"/>
                <a:ea typeface="微软雅黑" pitchFamily="34" charset="-122"/>
                <a:cs typeface="+mn-cs"/>
              </a:rPr>
              <a:t>电子邮箱的使用</a:t>
            </a:r>
          </a:p>
        </p:txBody>
      </p:sp>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、接收邮件</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pic>
        <p:nvPicPr>
          <p:cNvPr id="18" name="图片 17"/>
          <p:cNvPicPr/>
          <p:nvPr/>
        </p:nvPicPr>
        <p:blipFill>
          <a:blip r:embed="rId3"/>
          <a:stretch>
            <a:fillRect/>
          </a:stretch>
        </p:blipFill>
        <p:spPr>
          <a:xfrm>
            <a:off x="3142952" y="2376590"/>
            <a:ext cx="6050071" cy="3795932"/>
          </a:xfrm>
          <a:prstGeom prst="rect">
            <a:avLst/>
          </a:prstGeom>
        </p:spPr>
      </p:pic>
      <p:sp>
        <p:nvSpPr>
          <p:cNvPr id="3" name="矩形 2"/>
          <p:cNvSpPr/>
          <p:nvPr/>
        </p:nvSpPr>
        <p:spPr>
          <a:xfrm>
            <a:off x="3142952" y="3807912"/>
            <a:ext cx="902955" cy="212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185083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5" y="499547"/>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1.3.2</a:t>
            </a:r>
            <a:r>
              <a:rPr lang="zh-CN" altLang="en-US" sz="3200" kern="1200" dirty="0">
                <a:solidFill>
                  <a:srgbClr val="1353A2"/>
                </a:solidFill>
                <a:latin typeface="微软雅黑" pitchFamily="34" charset="-122"/>
                <a:ea typeface="微软雅黑" pitchFamily="34" charset="-122"/>
                <a:cs typeface="+mn-cs"/>
              </a:rPr>
              <a:t>电子邮箱的使用</a:t>
            </a:r>
          </a:p>
        </p:txBody>
      </p:sp>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、接收邮件</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pic>
        <p:nvPicPr>
          <p:cNvPr id="9" name="图片 8"/>
          <p:cNvPicPr/>
          <p:nvPr/>
        </p:nvPicPr>
        <p:blipFill>
          <a:blip r:embed="rId3"/>
          <a:stretch>
            <a:fillRect/>
          </a:stretch>
        </p:blipFill>
        <p:spPr>
          <a:xfrm>
            <a:off x="2103106" y="2421389"/>
            <a:ext cx="8503882" cy="785273"/>
          </a:xfrm>
          <a:prstGeom prst="rect">
            <a:avLst/>
          </a:prstGeom>
        </p:spPr>
      </p:pic>
    </p:spTree>
    <p:extLst>
      <p:ext uri="{BB962C8B-B14F-4D97-AF65-F5344CB8AC3E}">
        <p14:creationId xmlns:p14="http://schemas.microsoft.com/office/powerpoint/2010/main" val="2867527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4" y="499547"/>
            <a:ext cx="503029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1.3.3 </a:t>
            </a:r>
            <a:r>
              <a:rPr lang="zh-CN" altLang="en-US" sz="3200" kern="1200" dirty="0">
                <a:solidFill>
                  <a:srgbClr val="1353A2"/>
                </a:solidFill>
                <a:latin typeface="微软雅黑" pitchFamily="34" charset="-122"/>
                <a:ea typeface="微软雅黑" pitchFamily="34" charset="-122"/>
                <a:cs typeface="+mn-cs"/>
              </a:rPr>
              <a:t>即时通讯工具的使用</a:t>
            </a:r>
          </a:p>
        </p:txBody>
      </p:sp>
      <p:sp>
        <p:nvSpPr>
          <p:cNvPr id="6" name="矩形 5"/>
          <p:cNvSpPr/>
          <p:nvPr/>
        </p:nvSpPr>
        <p:spPr>
          <a:xfrm>
            <a:off x="4662263" y="2460623"/>
            <a:ext cx="6761473" cy="224305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即时通讯是一个终端服务，它允许两人或多人使用网络即时地传递文字、文件、语言等信息，并允许使用语言、视频在线交流。我国目前最流行的即时通讯软件是腾讯</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a:t>
            </a:r>
          </a:p>
        </p:txBody>
      </p:sp>
      <p:pic>
        <p:nvPicPr>
          <p:cNvPr id="1026" name="Picture 2" descr="https://timgsa.baidu.com/timg?image&amp;quality=80&amp;size=b10000_10000&amp;sec=1534400700&amp;di=cc1c6236a641fa4d26f37f7378e0af79&amp;src=http://photocdn.sohu.com/20131211/Img3916384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803" y="2029573"/>
            <a:ext cx="364807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229126"/>
      </p:ext>
    </p:extLst>
  </p:cSld>
  <p:clrMapOvr>
    <a:masterClrMapping/>
  </p:clrMapOvr>
  <p:transition spd="slow">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2309954" y="499547"/>
            <a:ext cx="503029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1.3.3 </a:t>
            </a:r>
            <a:r>
              <a:rPr lang="zh-CN" altLang="en-US" sz="3200" kern="1200" dirty="0">
                <a:solidFill>
                  <a:srgbClr val="1353A2"/>
                </a:solidFill>
                <a:latin typeface="微软雅黑" pitchFamily="34" charset="-122"/>
                <a:ea typeface="微软雅黑" pitchFamily="34" charset="-122"/>
                <a:cs typeface="+mn-cs"/>
              </a:rPr>
              <a:t>即时通讯工具的使用</a:t>
            </a:r>
          </a:p>
        </p:txBody>
      </p:sp>
      <p:sp>
        <p:nvSpPr>
          <p:cNvPr id="6" name="矩形 5"/>
          <p:cNvSpPr/>
          <p:nvPr/>
        </p:nvSpPr>
        <p:spPr>
          <a:xfrm>
            <a:off x="3661472" y="1582079"/>
            <a:ext cx="7874999" cy="397031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腾讯</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简称</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，是腾讯公司开发的一款基于</a:t>
            </a:r>
            <a:r>
              <a:rPr lang="en-US" altLang="zh-CN" sz="2400" dirty="0">
                <a:solidFill>
                  <a:srgbClr val="1353A2"/>
                </a:solidFill>
                <a:latin typeface="微软雅黑" pitchFamily="34" charset="-122"/>
                <a:ea typeface="微软雅黑" pitchFamily="34" charset="-122"/>
              </a:rPr>
              <a:t>Internet</a:t>
            </a:r>
            <a:r>
              <a:rPr lang="zh-CN" altLang="en-US" sz="2400" dirty="0">
                <a:solidFill>
                  <a:srgbClr val="1353A2"/>
                </a:solidFill>
                <a:latin typeface="微软雅黑" pitchFamily="34" charset="-122"/>
                <a:ea typeface="微软雅黑" pitchFamily="34" charset="-122"/>
              </a:rPr>
              <a:t>的即时通讯软件。</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诞生自</a:t>
            </a:r>
            <a:r>
              <a:rPr lang="en-US" altLang="zh-CN" sz="2400" dirty="0">
                <a:solidFill>
                  <a:srgbClr val="1353A2"/>
                </a:solidFill>
                <a:latin typeface="微软雅黑" pitchFamily="34" charset="-122"/>
                <a:ea typeface="微软雅黑" pitchFamily="34" charset="-122"/>
              </a:rPr>
              <a:t>1992</a:t>
            </a:r>
            <a:r>
              <a:rPr lang="zh-CN" altLang="en-US" sz="2400" dirty="0">
                <a:solidFill>
                  <a:srgbClr val="1353A2"/>
                </a:solidFill>
                <a:latin typeface="微软雅黑" pitchFamily="34" charset="-122"/>
                <a:ea typeface="微软雅黑" pitchFamily="34" charset="-122"/>
              </a:rPr>
              <a:t>年，原名</a:t>
            </a:r>
            <a:r>
              <a:rPr lang="en-US" altLang="zh-CN" sz="2400" dirty="0">
                <a:solidFill>
                  <a:srgbClr val="1353A2"/>
                </a:solidFill>
                <a:latin typeface="微软雅黑" pitchFamily="34" charset="-122"/>
                <a:ea typeface="微软雅黑" pitchFamily="34" charset="-122"/>
              </a:rPr>
              <a:t>OICQ</a:t>
            </a:r>
            <a:r>
              <a:rPr lang="zh-CN" altLang="en-US" sz="2400" dirty="0">
                <a:solidFill>
                  <a:srgbClr val="1353A2"/>
                </a:solidFill>
                <a:latin typeface="微软雅黑" pitchFamily="34" charset="-122"/>
                <a:ea typeface="微软雅黑" pitchFamily="34" charset="-122"/>
              </a:rPr>
              <a:t>，于</a:t>
            </a:r>
            <a:r>
              <a:rPr lang="en-US" altLang="zh-CN" sz="2400" dirty="0">
                <a:solidFill>
                  <a:srgbClr val="1353A2"/>
                </a:solidFill>
                <a:latin typeface="微软雅黑" pitchFamily="34" charset="-122"/>
                <a:ea typeface="微软雅黑" pitchFamily="34" charset="-122"/>
              </a:rPr>
              <a:t>2000</a:t>
            </a:r>
            <a:r>
              <a:rPr lang="zh-CN" altLang="en-US" sz="2400" dirty="0">
                <a:solidFill>
                  <a:srgbClr val="1353A2"/>
                </a:solidFill>
                <a:latin typeface="微软雅黑" pitchFamily="34" charset="-122"/>
                <a:ea typeface="微软雅黑" pitchFamily="34" charset="-122"/>
              </a:rPr>
              <a:t>年更名为</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。早期的</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仅支持通过文字进行交流，随着计算机网络的发展，</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开始支持图片发送、表情和附件，到如今，</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更是能够支持语音、短视频消息，并支持语音通话、视频通话、远程桌面控制、大文件传输等功能。</a:t>
            </a:r>
          </a:p>
        </p:txBody>
      </p:sp>
      <p:pic>
        <p:nvPicPr>
          <p:cNvPr id="2050" name="Picture 2" descr="https://ss0.baidu.com/94o3dSag_xI4khGko9WTAnF6hhy/zhidao/wh%3D450%2C600/sign=17208b17cafcc3ceb495c137a775fabe/37d12f2eb9389b501ff2e7678735e5dde7116e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73" y="1582079"/>
            <a:ext cx="2819400" cy="397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43608"/>
      </p:ext>
    </p:extLst>
  </p:cSld>
  <p:clrMapOvr>
    <a:masterClrMapping/>
  </p:clrMapOvr>
  <p:transition spd="slow">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、下载与安装</a:t>
              </a:r>
              <a:r>
                <a:rPr lang="en-US" altLang="zh-CN" sz="3200" b="1" dirty="0">
                  <a:solidFill>
                    <a:schemeClr val="bg1"/>
                  </a:solidFill>
                </a:rPr>
                <a:t>QQ</a:t>
              </a: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0" name="TextBox 1"/>
          <p:cNvSpPr txBox="1"/>
          <p:nvPr/>
        </p:nvSpPr>
        <p:spPr>
          <a:xfrm>
            <a:off x="2309954" y="499547"/>
            <a:ext cx="503029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1.3.3 </a:t>
            </a:r>
            <a:r>
              <a:rPr lang="zh-CN" altLang="en-US" sz="3200" kern="1200" dirty="0">
                <a:solidFill>
                  <a:srgbClr val="1353A2"/>
                </a:solidFill>
                <a:latin typeface="微软雅黑" pitchFamily="34" charset="-122"/>
                <a:ea typeface="微软雅黑" pitchFamily="34" charset="-122"/>
                <a:cs typeface="+mn-cs"/>
              </a:rPr>
              <a:t>即时通讯工具的使用</a:t>
            </a:r>
          </a:p>
        </p:txBody>
      </p:sp>
      <p:pic>
        <p:nvPicPr>
          <p:cNvPr id="11" name="图片 10"/>
          <p:cNvPicPr/>
          <p:nvPr/>
        </p:nvPicPr>
        <p:blipFill>
          <a:blip r:embed="rId3"/>
          <a:stretch>
            <a:fillRect/>
          </a:stretch>
        </p:blipFill>
        <p:spPr>
          <a:xfrm>
            <a:off x="3028087" y="3593758"/>
            <a:ext cx="6279800" cy="2416814"/>
          </a:xfrm>
          <a:prstGeom prst="rect">
            <a:avLst/>
          </a:prstGeom>
        </p:spPr>
      </p:pic>
      <p:sp>
        <p:nvSpPr>
          <p:cNvPr id="2" name="矩形 1"/>
          <p:cNvSpPr/>
          <p:nvPr/>
        </p:nvSpPr>
        <p:spPr>
          <a:xfrm>
            <a:off x="840783" y="2303399"/>
            <a:ext cx="10654409" cy="120032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400" dirty="0">
                <a:solidFill>
                  <a:srgbClr val="1353A2"/>
                </a:solidFill>
                <a:latin typeface="微软雅黑" pitchFamily="34" charset="-122"/>
                <a:ea typeface="微软雅黑" pitchFamily="34" charset="-122"/>
              </a:rPr>
              <a:t>在使用</a:t>
            </a:r>
            <a:r>
              <a:rPr lang="en-US" altLang="zh-CN" sz="2400" dirty="0">
                <a:solidFill>
                  <a:srgbClr val="1353A2"/>
                </a:solidFill>
                <a:latin typeface="微软雅黑" pitchFamily="34" charset="-122"/>
                <a:ea typeface="微软雅黑" pitchFamily="34" charset="-122"/>
              </a:rPr>
              <a:t>QQ</a:t>
            </a:r>
            <a:r>
              <a:rPr lang="zh-CN" altLang="zh-CN" sz="2400" dirty="0">
                <a:solidFill>
                  <a:srgbClr val="1353A2"/>
                </a:solidFill>
                <a:latin typeface="微软雅黑" pitchFamily="34" charset="-122"/>
                <a:ea typeface="微软雅黑" pitchFamily="34" charset="-122"/>
              </a:rPr>
              <a:t>之前需先在计算机中安装</a:t>
            </a:r>
            <a:r>
              <a:rPr lang="en-US" altLang="zh-CN" sz="2400" dirty="0">
                <a:solidFill>
                  <a:srgbClr val="1353A2"/>
                </a:solidFill>
                <a:latin typeface="微软雅黑" pitchFamily="34" charset="-122"/>
                <a:ea typeface="微软雅黑" pitchFamily="34" charset="-122"/>
              </a:rPr>
              <a:t>QQ</a:t>
            </a:r>
            <a:r>
              <a:rPr lang="zh-CN" altLang="zh-CN" sz="2400" dirty="0">
                <a:solidFill>
                  <a:srgbClr val="1353A2"/>
                </a:solidFill>
                <a:latin typeface="微软雅黑" pitchFamily="34" charset="-122"/>
                <a:ea typeface="微软雅黑" pitchFamily="34" charset="-122"/>
              </a:rPr>
              <a:t>，在搜索引擎中输入</a:t>
            </a:r>
            <a:r>
              <a:rPr lang="en-US" altLang="zh-CN" sz="2400" dirty="0">
                <a:solidFill>
                  <a:srgbClr val="1353A2"/>
                </a:solidFill>
                <a:latin typeface="微软雅黑" pitchFamily="34" charset="-122"/>
                <a:ea typeface="微软雅黑" pitchFamily="34" charset="-122"/>
              </a:rPr>
              <a:t>QQ</a:t>
            </a:r>
            <a:r>
              <a:rPr lang="zh-CN" altLang="zh-CN" sz="2400" dirty="0">
                <a:solidFill>
                  <a:srgbClr val="1353A2"/>
                </a:solidFill>
                <a:latin typeface="微软雅黑" pitchFamily="34" charset="-122"/>
                <a:ea typeface="微软雅黑" pitchFamily="34" charset="-122"/>
              </a:rPr>
              <a:t>进行搜索，可在搜索结果中看到如图所示的搜索结果。</a:t>
            </a:r>
          </a:p>
        </p:txBody>
      </p:sp>
    </p:spTree>
    <p:extLst>
      <p:ext uri="{BB962C8B-B14F-4D97-AF65-F5344CB8AC3E}">
        <p14:creationId xmlns:p14="http://schemas.microsoft.com/office/powerpoint/2010/main" val="18014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、第一阶段：远程终端联机</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3" name="矩形 12"/>
          <p:cNvSpPr/>
          <p:nvPr/>
        </p:nvSpPr>
        <p:spPr>
          <a:xfrm>
            <a:off x="6405152" y="2402132"/>
            <a:ext cx="5140146" cy="404877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en-US" altLang="zh-CN" sz="2400" dirty="0">
                <a:solidFill>
                  <a:srgbClr val="FF0000"/>
                </a:solidFill>
                <a:latin typeface="微软雅黑"/>
                <a:ea typeface="微软雅黑"/>
                <a:cs typeface="微软雅黑"/>
              </a:rPr>
              <a:t>1954</a:t>
            </a:r>
            <a:r>
              <a:rPr lang="zh-CN" altLang="en-US" sz="2400" dirty="0">
                <a:solidFill>
                  <a:srgbClr val="FF0000"/>
                </a:solidFill>
                <a:latin typeface="微软雅黑"/>
                <a:ea typeface="微软雅黑"/>
                <a:cs typeface="微软雅黑"/>
              </a:rPr>
              <a:t>年，收发器（</a:t>
            </a:r>
            <a:r>
              <a:rPr lang="en-US" altLang="zh-CN" sz="2400" dirty="0">
                <a:solidFill>
                  <a:srgbClr val="FF0000"/>
                </a:solidFill>
                <a:latin typeface="微软雅黑"/>
                <a:ea typeface="微软雅黑"/>
                <a:cs typeface="微软雅黑"/>
              </a:rPr>
              <a:t>Converter</a:t>
            </a:r>
            <a:r>
              <a:rPr lang="zh-CN" altLang="en-US" sz="2400" dirty="0">
                <a:solidFill>
                  <a:srgbClr val="FF0000"/>
                </a:solidFill>
                <a:latin typeface="微软雅黑"/>
                <a:ea typeface="微软雅黑"/>
                <a:cs typeface="微软雅黑"/>
              </a:rPr>
              <a:t>）诞生</a:t>
            </a:r>
            <a:r>
              <a:rPr lang="zh-CN" altLang="en-US" sz="2400" dirty="0">
                <a:solidFill>
                  <a:srgbClr val="1353A2"/>
                </a:solidFill>
                <a:latin typeface="微软雅黑"/>
                <a:ea typeface="微软雅黑"/>
                <a:cs typeface="微软雅黑"/>
              </a:rPr>
              <a:t>，使用此设备，人们可通过电话线路将穿孔纸带或卡片上的信息发送到中心计算机，远距离信息传送器械</a:t>
            </a:r>
            <a:r>
              <a:rPr lang="en-US" altLang="zh-CN" sz="2400" dirty="0">
                <a:solidFill>
                  <a:srgbClr val="1353A2"/>
                </a:solidFill>
                <a:latin typeface="微软雅黑"/>
                <a:ea typeface="微软雅黑"/>
                <a:cs typeface="微软雅黑"/>
              </a:rPr>
              <a:t>——</a:t>
            </a:r>
            <a:r>
              <a:rPr lang="zh-CN" altLang="en-US" sz="2400" dirty="0">
                <a:solidFill>
                  <a:srgbClr val="1353A2"/>
                </a:solidFill>
                <a:latin typeface="微软雅黑"/>
                <a:ea typeface="微软雅黑"/>
                <a:cs typeface="微软雅黑"/>
              </a:rPr>
              <a:t>电传打字机也作为远程终端和计算机相连，用户可利用电传打字机发送自己的程序，并接收中心计算机计算出来的结果。</a:t>
            </a:r>
          </a:p>
        </p:txBody>
      </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pic>
        <p:nvPicPr>
          <p:cNvPr id="15362" name="Picture 2" descr="https://timgsa.baidu.com/timg?image&amp;quality=80&amp;size=b9999_10000&amp;sec=1534314863332&amp;di=7e4002b4cfac369136ed68804b8072b6&amp;imgtype=0&amp;src=http%3A%2F%2Fblog-assets.oss-cn-shanghai.aliyuncs.com%2F22101%2Faa750306d13dee0ff5e37f4c5a7bedbd4a91da2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84" y="2420888"/>
            <a:ext cx="5507896" cy="3761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2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、登录</a:t>
              </a:r>
              <a:r>
                <a:rPr lang="en-US" altLang="zh-CN" sz="3200" b="1" dirty="0">
                  <a:solidFill>
                    <a:schemeClr val="bg1"/>
                  </a:solidFill>
                </a:rPr>
                <a:t>QQ</a:t>
              </a: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0" name="TextBox 1"/>
          <p:cNvSpPr txBox="1"/>
          <p:nvPr/>
        </p:nvSpPr>
        <p:spPr>
          <a:xfrm>
            <a:off x="2309954" y="499547"/>
            <a:ext cx="503029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1.3.3 </a:t>
            </a:r>
            <a:r>
              <a:rPr lang="zh-CN" altLang="en-US" sz="3200" kern="1200" dirty="0">
                <a:solidFill>
                  <a:srgbClr val="1353A2"/>
                </a:solidFill>
                <a:latin typeface="微软雅黑" pitchFamily="34" charset="-122"/>
                <a:ea typeface="微软雅黑" pitchFamily="34" charset="-122"/>
                <a:cs typeface="+mn-cs"/>
              </a:rPr>
              <a:t>即时通讯工具的使用</a:t>
            </a:r>
          </a:p>
        </p:txBody>
      </p:sp>
      <p:sp>
        <p:nvSpPr>
          <p:cNvPr id="2" name="矩形 1"/>
          <p:cNvSpPr/>
          <p:nvPr/>
        </p:nvSpPr>
        <p:spPr>
          <a:xfrm>
            <a:off x="840783" y="2303399"/>
            <a:ext cx="10654409" cy="58105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安装完成后可双击</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图标，打开登录框。</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的登录框如图所示。</a:t>
            </a:r>
            <a:endParaRPr lang="zh-CN" altLang="zh-CN" sz="2400" dirty="0">
              <a:solidFill>
                <a:srgbClr val="1353A2"/>
              </a:solidFill>
              <a:latin typeface="微软雅黑" pitchFamily="34" charset="-122"/>
              <a:ea typeface="微软雅黑" pitchFamily="34" charset="-122"/>
            </a:endParaRPr>
          </a:p>
        </p:txBody>
      </p:sp>
      <p:pic>
        <p:nvPicPr>
          <p:cNvPr id="9" name="图片 8"/>
          <p:cNvPicPr/>
          <p:nvPr/>
        </p:nvPicPr>
        <p:blipFill>
          <a:blip r:embed="rId3"/>
          <a:stretch>
            <a:fillRect/>
          </a:stretch>
        </p:blipFill>
        <p:spPr>
          <a:xfrm>
            <a:off x="3769489" y="2884456"/>
            <a:ext cx="4469658" cy="3424474"/>
          </a:xfrm>
          <a:prstGeom prst="rect">
            <a:avLst/>
          </a:prstGeom>
        </p:spPr>
      </p:pic>
      <p:sp>
        <p:nvSpPr>
          <p:cNvPr id="3" name="矩形标注 2"/>
          <p:cNvSpPr/>
          <p:nvPr/>
        </p:nvSpPr>
        <p:spPr>
          <a:xfrm>
            <a:off x="7440460" y="4083485"/>
            <a:ext cx="1102291" cy="363255"/>
          </a:xfrm>
          <a:prstGeom prst="wedgeRectCallout">
            <a:avLst>
              <a:gd name="adj1" fmla="val -159469"/>
              <a:gd name="adj2" fmla="val 217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QQ</a:t>
            </a:r>
            <a:r>
              <a:rPr lang="zh-CN" altLang="en-US" b="1" dirty="0">
                <a:solidFill>
                  <a:schemeClr val="bg1"/>
                </a:solidFill>
              </a:rPr>
              <a:t>号</a:t>
            </a:r>
          </a:p>
        </p:txBody>
      </p:sp>
      <p:sp>
        <p:nvSpPr>
          <p:cNvPr id="12" name="矩形标注 11"/>
          <p:cNvSpPr/>
          <p:nvPr/>
        </p:nvSpPr>
        <p:spPr>
          <a:xfrm>
            <a:off x="7893484" y="5075129"/>
            <a:ext cx="1102291" cy="363255"/>
          </a:xfrm>
          <a:prstGeom prst="wedgeRectCallout">
            <a:avLst>
              <a:gd name="adj1" fmla="val -193560"/>
              <a:gd name="adj2" fmla="val 245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QQ</a:t>
            </a:r>
            <a:r>
              <a:rPr lang="zh-CN" altLang="en-US" b="1" dirty="0">
                <a:solidFill>
                  <a:schemeClr val="bg1"/>
                </a:solidFill>
              </a:rPr>
              <a:t>密码</a:t>
            </a:r>
          </a:p>
        </p:txBody>
      </p:sp>
    </p:spTree>
    <p:extLst>
      <p:ext uri="{BB962C8B-B14F-4D97-AF65-F5344CB8AC3E}">
        <p14:creationId xmlns:p14="http://schemas.microsoft.com/office/powerpoint/2010/main" val="7203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3</a:t>
              </a:r>
              <a:r>
                <a:rPr lang="zh-CN" altLang="en-US" sz="3200" b="1" dirty="0">
                  <a:solidFill>
                    <a:schemeClr val="bg1"/>
                  </a:solidFill>
                </a:rPr>
                <a:t>、</a:t>
              </a:r>
              <a:r>
                <a:rPr lang="en-US" altLang="zh-CN" sz="3200" b="1" dirty="0">
                  <a:solidFill>
                    <a:schemeClr val="bg1"/>
                  </a:solidFill>
                </a:rPr>
                <a:t>QQ</a:t>
              </a:r>
              <a:r>
                <a:rPr lang="zh-CN" altLang="en-US" sz="3200" b="1" dirty="0">
                  <a:solidFill>
                    <a:schemeClr val="bg1"/>
                  </a:solidFill>
                </a:rPr>
                <a:t>即时通讯</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0" name="TextBox 1"/>
          <p:cNvSpPr txBox="1"/>
          <p:nvPr/>
        </p:nvSpPr>
        <p:spPr>
          <a:xfrm>
            <a:off x="2309954" y="499547"/>
            <a:ext cx="503029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1.3.3 </a:t>
            </a:r>
            <a:r>
              <a:rPr lang="zh-CN" altLang="en-US" sz="3200" kern="1200" dirty="0">
                <a:solidFill>
                  <a:srgbClr val="1353A2"/>
                </a:solidFill>
                <a:latin typeface="微软雅黑" pitchFamily="34" charset="-122"/>
                <a:ea typeface="微软雅黑" pitchFamily="34" charset="-122"/>
                <a:cs typeface="+mn-cs"/>
              </a:rPr>
              <a:t>即时通讯工具的使用</a:t>
            </a:r>
          </a:p>
        </p:txBody>
      </p:sp>
      <p:sp>
        <p:nvSpPr>
          <p:cNvPr id="2" name="矩形 1"/>
          <p:cNvSpPr/>
          <p:nvPr/>
        </p:nvSpPr>
        <p:spPr>
          <a:xfrm>
            <a:off x="840784" y="2303398"/>
            <a:ext cx="2578822" cy="3984668"/>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登录</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后，在</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列表中选择一位好友，双击好友头像，可打开聊天窗口。</a:t>
            </a:r>
            <a:r>
              <a:rPr lang="en-US" altLang="zh-CN" sz="2400" dirty="0">
                <a:solidFill>
                  <a:srgbClr val="1353A2"/>
                </a:solidFill>
                <a:latin typeface="微软雅黑" pitchFamily="34" charset="-122"/>
                <a:ea typeface="微软雅黑" pitchFamily="34" charset="-122"/>
              </a:rPr>
              <a:t>QQ</a:t>
            </a:r>
            <a:r>
              <a:rPr lang="zh-CN" altLang="en-US" sz="2400" dirty="0">
                <a:solidFill>
                  <a:srgbClr val="1353A2"/>
                </a:solidFill>
                <a:latin typeface="微软雅黑" pitchFamily="34" charset="-122"/>
                <a:ea typeface="微软雅黑" pitchFamily="34" charset="-122"/>
              </a:rPr>
              <a:t>列表和聊天窗口分别如图所示。</a:t>
            </a:r>
            <a:endParaRPr lang="zh-CN" altLang="zh-CN" sz="2400" dirty="0">
              <a:solidFill>
                <a:srgbClr val="1353A2"/>
              </a:solidFill>
              <a:latin typeface="微软雅黑" pitchFamily="34" charset="-122"/>
              <a:ea typeface="微软雅黑" pitchFamily="34" charset="-122"/>
            </a:endParaRPr>
          </a:p>
        </p:txBody>
      </p:sp>
      <p:pic>
        <p:nvPicPr>
          <p:cNvPr id="11" name="图片 10"/>
          <p:cNvPicPr/>
          <p:nvPr/>
        </p:nvPicPr>
        <p:blipFill>
          <a:blip r:embed="rId3"/>
          <a:stretch>
            <a:fillRect/>
          </a:stretch>
        </p:blipFill>
        <p:spPr>
          <a:xfrm>
            <a:off x="3920646" y="2501865"/>
            <a:ext cx="2024837" cy="3786201"/>
          </a:xfrm>
          <a:prstGeom prst="rect">
            <a:avLst/>
          </a:prstGeom>
        </p:spPr>
      </p:pic>
      <p:pic>
        <p:nvPicPr>
          <p:cNvPr id="12" name="图片 11"/>
          <p:cNvPicPr/>
          <p:nvPr/>
        </p:nvPicPr>
        <p:blipFill>
          <a:blip r:embed="rId4">
            <a:extLst>
              <a:ext uri="{28A0092B-C50C-407E-A947-70E740481C1C}">
                <a14:useLocalDpi xmlns:a14="http://schemas.microsoft.com/office/drawing/2010/main" val="0"/>
              </a:ext>
            </a:extLst>
          </a:blip>
          <a:srcRect/>
          <a:stretch>
            <a:fillRect/>
          </a:stretch>
        </p:blipFill>
        <p:spPr bwMode="auto">
          <a:xfrm>
            <a:off x="6773513" y="2427495"/>
            <a:ext cx="4286969" cy="3860570"/>
          </a:xfrm>
          <a:prstGeom prst="rect">
            <a:avLst/>
          </a:prstGeom>
          <a:noFill/>
          <a:ln>
            <a:noFill/>
          </a:ln>
        </p:spPr>
      </p:pic>
      <p:sp>
        <p:nvSpPr>
          <p:cNvPr id="13" name="椭圆 12"/>
          <p:cNvSpPr/>
          <p:nvPr/>
        </p:nvSpPr>
        <p:spPr>
          <a:xfrm>
            <a:off x="6726476" y="5461349"/>
            <a:ext cx="776614" cy="463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258822" y="5845480"/>
            <a:ext cx="776614" cy="463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52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a:t>
              </a:r>
              <a:r>
                <a:rPr lang="en-US" altLang="zh-CN" sz="3200" b="1" dirty="0">
                  <a:solidFill>
                    <a:schemeClr val="bg1"/>
                  </a:solidFill>
                </a:rPr>
                <a:t>QQ</a:t>
              </a:r>
              <a:r>
                <a:rPr lang="zh-CN" altLang="en-US" sz="3200" b="1" dirty="0">
                  <a:solidFill>
                    <a:schemeClr val="bg1"/>
                  </a:solidFill>
                </a:rPr>
                <a:t>附加功能</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0" name="TextBox 1"/>
          <p:cNvSpPr txBox="1"/>
          <p:nvPr/>
        </p:nvSpPr>
        <p:spPr>
          <a:xfrm>
            <a:off x="2309954" y="499547"/>
            <a:ext cx="503029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1.3.3 </a:t>
            </a:r>
            <a:r>
              <a:rPr lang="zh-CN" altLang="en-US" sz="3200" kern="1200" dirty="0">
                <a:solidFill>
                  <a:srgbClr val="1353A2"/>
                </a:solidFill>
                <a:latin typeface="微软雅黑" pitchFamily="34" charset="-122"/>
                <a:ea typeface="微软雅黑" pitchFamily="34" charset="-122"/>
                <a:cs typeface="+mn-cs"/>
              </a:rPr>
              <a:t>即时通讯工具的使用</a:t>
            </a:r>
          </a:p>
        </p:txBody>
      </p:sp>
      <p:pic>
        <p:nvPicPr>
          <p:cNvPr id="12" name="图片 11"/>
          <p:cNvPicPr/>
          <p:nvPr/>
        </p:nvPicPr>
        <p:blipFill>
          <a:blip r:embed="rId3">
            <a:extLst>
              <a:ext uri="{28A0092B-C50C-407E-A947-70E740481C1C}">
                <a14:useLocalDpi xmlns:a14="http://schemas.microsoft.com/office/drawing/2010/main" val="0"/>
              </a:ext>
            </a:extLst>
          </a:blip>
          <a:srcRect/>
          <a:stretch>
            <a:fillRect/>
          </a:stretch>
        </p:blipFill>
        <p:spPr bwMode="auto">
          <a:xfrm>
            <a:off x="4330938" y="2448372"/>
            <a:ext cx="4286969" cy="3860570"/>
          </a:xfrm>
          <a:prstGeom prst="rect">
            <a:avLst/>
          </a:prstGeom>
          <a:noFill/>
          <a:ln>
            <a:noFill/>
          </a:ln>
        </p:spPr>
      </p:pic>
      <p:sp>
        <p:nvSpPr>
          <p:cNvPr id="15" name="矩形标注 14"/>
          <p:cNvSpPr/>
          <p:nvPr/>
        </p:nvSpPr>
        <p:spPr>
          <a:xfrm>
            <a:off x="2655518" y="2768252"/>
            <a:ext cx="1202499" cy="363255"/>
          </a:xfrm>
          <a:prstGeom prst="wedgeRectCallout">
            <a:avLst>
              <a:gd name="adj1" fmla="val 89205"/>
              <a:gd name="adj2" fmla="val -133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语音通话</a:t>
            </a:r>
          </a:p>
        </p:txBody>
      </p:sp>
      <p:sp>
        <p:nvSpPr>
          <p:cNvPr id="16" name="矩形标注 15"/>
          <p:cNvSpPr/>
          <p:nvPr/>
        </p:nvSpPr>
        <p:spPr>
          <a:xfrm>
            <a:off x="2655517" y="3283907"/>
            <a:ext cx="1202499" cy="363255"/>
          </a:xfrm>
          <a:prstGeom prst="wedgeRectCallout">
            <a:avLst>
              <a:gd name="adj1" fmla="val 117330"/>
              <a:gd name="adj2" fmla="val -1340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视频通话</a:t>
            </a:r>
          </a:p>
        </p:txBody>
      </p:sp>
      <p:sp>
        <p:nvSpPr>
          <p:cNvPr id="17" name="矩形标注 16"/>
          <p:cNvSpPr/>
          <p:nvPr/>
        </p:nvSpPr>
        <p:spPr>
          <a:xfrm>
            <a:off x="2807917" y="3994526"/>
            <a:ext cx="1202499" cy="363255"/>
          </a:xfrm>
          <a:prstGeom prst="wedgeRectCallout">
            <a:avLst>
              <a:gd name="adj1" fmla="val 127747"/>
              <a:gd name="adj2" fmla="val -3340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远程演示</a:t>
            </a:r>
          </a:p>
        </p:txBody>
      </p:sp>
      <p:sp>
        <p:nvSpPr>
          <p:cNvPr id="18" name="矩形标注 17"/>
          <p:cNvSpPr/>
          <p:nvPr/>
        </p:nvSpPr>
        <p:spPr>
          <a:xfrm>
            <a:off x="3729688" y="4485940"/>
            <a:ext cx="1202499" cy="363255"/>
          </a:xfrm>
          <a:prstGeom prst="wedgeRectCallout">
            <a:avLst>
              <a:gd name="adj1" fmla="val 75664"/>
              <a:gd name="adj2" fmla="val -4685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传送文件</a:t>
            </a:r>
          </a:p>
        </p:txBody>
      </p:sp>
      <p:sp>
        <p:nvSpPr>
          <p:cNvPr id="19" name="矩形标注 18"/>
          <p:cNvSpPr/>
          <p:nvPr/>
        </p:nvSpPr>
        <p:spPr>
          <a:xfrm>
            <a:off x="5152548" y="4472948"/>
            <a:ext cx="1202499" cy="363255"/>
          </a:xfrm>
          <a:prstGeom prst="wedgeRectCallout">
            <a:avLst>
              <a:gd name="adj1" fmla="val -16003"/>
              <a:gd name="adj2" fmla="val -4512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远程桌面</a:t>
            </a:r>
          </a:p>
        </p:txBody>
      </p:sp>
      <p:sp>
        <p:nvSpPr>
          <p:cNvPr id="20" name="矩形标注 19"/>
          <p:cNvSpPr/>
          <p:nvPr/>
        </p:nvSpPr>
        <p:spPr>
          <a:xfrm>
            <a:off x="6476509" y="3832964"/>
            <a:ext cx="1202499" cy="524817"/>
          </a:xfrm>
          <a:prstGeom prst="wedgeRectCallout">
            <a:avLst>
              <a:gd name="adj1" fmla="val -104545"/>
              <a:gd name="adj2" fmla="val -2125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发起多人聊天</a:t>
            </a:r>
          </a:p>
        </p:txBody>
      </p:sp>
      <p:sp>
        <p:nvSpPr>
          <p:cNvPr id="21" name="矩形标注 20"/>
          <p:cNvSpPr/>
          <p:nvPr/>
        </p:nvSpPr>
        <p:spPr>
          <a:xfrm>
            <a:off x="6878876" y="3131507"/>
            <a:ext cx="1202499" cy="363255"/>
          </a:xfrm>
          <a:prstGeom prst="wedgeRectCallout">
            <a:avLst>
              <a:gd name="adj1" fmla="val -111837"/>
              <a:gd name="adj2" fmla="val -1030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应用</a:t>
            </a:r>
          </a:p>
        </p:txBody>
      </p:sp>
    </p:spTree>
    <p:extLst>
      <p:ext uri="{BB962C8B-B14F-4D97-AF65-F5344CB8AC3E}">
        <p14:creationId xmlns:p14="http://schemas.microsoft.com/office/powerpoint/2010/main" val="220168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8309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a:t>
              </a:r>
              <a:r>
                <a:rPr lang="en-US" altLang="zh-CN" sz="3200" b="1" dirty="0">
                  <a:solidFill>
                    <a:schemeClr val="bg1"/>
                  </a:solidFill>
                </a:rPr>
                <a:t>QQ</a:t>
              </a:r>
              <a:r>
                <a:rPr lang="zh-CN" altLang="en-US" sz="3200" b="1" dirty="0">
                  <a:solidFill>
                    <a:schemeClr val="bg1"/>
                  </a:solidFill>
                </a:rPr>
                <a:t>附加功能</a:t>
              </a:r>
              <a:r>
                <a:rPr lang="en-US" altLang="zh-CN" sz="3200" b="1" dirty="0">
                  <a:solidFill>
                    <a:schemeClr val="bg1"/>
                  </a:solidFill>
                </a:rPr>
                <a:t>——</a:t>
              </a:r>
              <a:r>
                <a:rPr lang="zh-CN" altLang="en-US" sz="3200" b="1" dirty="0">
                  <a:solidFill>
                    <a:schemeClr val="bg1"/>
                  </a:solidFill>
                </a:rPr>
                <a:t>传送文件</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0" name="TextBox 1"/>
          <p:cNvSpPr txBox="1"/>
          <p:nvPr/>
        </p:nvSpPr>
        <p:spPr>
          <a:xfrm>
            <a:off x="2309954" y="499547"/>
            <a:ext cx="503029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1.3.3 </a:t>
            </a:r>
            <a:r>
              <a:rPr lang="zh-CN" altLang="en-US" sz="3200" kern="1200" dirty="0">
                <a:solidFill>
                  <a:srgbClr val="1353A2"/>
                </a:solidFill>
                <a:latin typeface="微软雅黑" pitchFamily="34" charset="-122"/>
                <a:ea typeface="微软雅黑" pitchFamily="34" charset="-122"/>
                <a:cs typeface="+mn-cs"/>
              </a:rPr>
              <a:t>即时通讯工具的使用</a:t>
            </a:r>
          </a:p>
        </p:txBody>
      </p:sp>
      <p:pic>
        <p:nvPicPr>
          <p:cNvPr id="22" name="图片 21"/>
          <p:cNvPicPr/>
          <p:nvPr/>
        </p:nvPicPr>
        <p:blipFill>
          <a:blip r:embed="rId3"/>
          <a:stretch>
            <a:fillRect/>
          </a:stretch>
        </p:blipFill>
        <p:spPr>
          <a:xfrm>
            <a:off x="840784" y="2472055"/>
            <a:ext cx="2828290" cy="1913890"/>
          </a:xfrm>
          <a:prstGeom prst="rect">
            <a:avLst/>
          </a:prstGeom>
        </p:spPr>
      </p:pic>
      <p:grpSp>
        <p:nvGrpSpPr>
          <p:cNvPr id="3" name="组合 2"/>
          <p:cNvGrpSpPr/>
          <p:nvPr/>
        </p:nvGrpSpPr>
        <p:grpSpPr>
          <a:xfrm>
            <a:off x="3669074" y="2472055"/>
            <a:ext cx="6783930" cy="2813929"/>
            <a:chOff x="3669074" y="2472055"/>
            <a:chExt cx="6783930" cy="2813929"/>
          </a:xfrm>
        </p:grpSpPr>
        <p:pic>
          <p:nvPicPr>
            <p:cNvPr id="23" name="图片 22"/>
            <p:cNvPicPr/>
            <p:nvPr/>
          </p:nvPicPr>
          <p:blipFill>
            <a:blip r:embed="rId4"/>
            <a:stretch>
              <a:fillRect/>
            </a:stretch>
          </p:blipFill>
          <p:spPr>
            <a:xfrm>
              <a:off x="4227497" y="2472055"/>
              <a:ext cx="6225507" cy="2813929"/>
            </a:xfrm>
            <a:prstGeom prst="rect">
              <a:avLst/>
            </a:prstGeom>
          </p:spPr>
        </p:pic>
        <p:sp>
          <p:nvSpPr>
            <p:cNvPr id="2" name="右箭头 1"/>
            <p:cNvSpPr/>
            <p:nvPr/>
          </p:nvSpPr>
          <p:spPr>
            <a:xfrm>
              <a:off x="3669074" y="3178479"/>
              <a:ext cx="551145" cy="250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5132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8309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a:t>
              </a:r>
              <a:r>
                <a:rPr lang="en-US" altLang="zh-CN" sz="3200" b="1" dirty="0">
                  <a:solidFill>
                    <a:schemeClr val="bg1"/>
                  </a:solidFill>
                </a:rPr>
                <a:t>QQ</a:t>
              </a:r>
              <a:r>
                <a:rPr lang="zh-CN" altLang="en-US" sz="3200" b="1" dirty="0">
                  <a:solidFill>
                    <a:schemeClr val="bg1"/>
                  </a:solidFill>
                </a:rPr>
                <a:t>附加功能</a:t>
              </a:r>
              <a:r>
                <a:rPr lang="en-US" altLang="zh-CN" sz="3200" b="1" dirty="0">
                  <a:solidFill>
                    <a:schemeClr val="bg1"/>
                  </a:solidFill>
                </a:rPr>
                <a:t>——</a:t>
              </a:r>
              <a:r>
                <a:rPr lang="zh-CN" altLang="en-US" sz="3200" b="1" dirty="0">
                  <a:solidFill>
                    <a:schemeClr val="bg1"/>
                  </a:solidFill>
                </a:rPr>
                <a:t>传送文件</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0" name="TextBox 1"/>
          <p:cNvSpPr txBox="1"/>
          <p:nvPr/>
        </p:nvSpPr>
        <p:spPr>
          <a:xfrm>
            <a:off x="2309954" y="499547"/>
            <a:ext cx="5030297"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1.3.3 </a:t>
            </a:r>
            <a:r>
              <a:rPr lang="zh-CN" altLang="en-US" sz="3200" kern="1200" dirty="0">
                <a:solidFill>
                  <a:srgbClr val="1353A2"/>
                </a:solidFill>
                <a:latin typeface="微软雅黑" pitchFamily="34" charset="-122"/>
                <a:ea typeface="微软雅黑" pitchFamily="34" charset="-122"/>
                <a:cs typeface="+mn-cs"/>
              </a:rPr>
              <a:t>即时通讯工具的使用</a:t>
            </a:r>
          </a:p>
        </p:txBody>
      </p:sp>
      <p:pic>
        <p:nvPicPr>
          <p:cNvPr id="11" name="图片 10"/>
          <p:cNvPicPr/>
          <p:nvPr/>
        </p:nvPicPr>
        <p:blipFill>
          <a:blip r:embed="rId3"/>
          <a:stretch>
            <a:fillRect/>
          </a:stretch>
        </p:blipFill>
        <p:spPr>
          <a:xfrm>
            <a:off x="3395529" y="2475262"/>
            <a:ext cx="5347638" cy="3813651"/>
          </a:xfrm>
          <a:prstGeom prst="rect">
            <a:avLst/>
          </a:prstGeom>
        </p:spPr>
      </p:pic>
      <p:sp>
        <p:nvSpPr>
          <p:cNvPr id="12" name="椭圆 11"/>
          <p:cNvSpPr/>
          <p:nvPr/>
        </p:nvSpPr>
        <p:spPr>
          <a:xfrm>
            <a:off x="6463427" y="3194138"/>
            <a:ext cx="2517733" cy="5761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标注 12"/>
          <p:cNvSpPr/>
          <p:nvPr/>
        </p:nvSpPr>
        <p:spPr>
          <a:xfrm>
            <a:off x="8981160" y="4018832"/>
            <a:ext cx="1202499" cy="565694"/>
          </a:xfrm>
          <a:prstGeom prst="wedgeRectCallout">
            <a:avLst>
              <a:gd name="adj1" fmla="val -111837"/>
              <a:gd name="adj2" fmla="val -1030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离线发送文件</a:t>
            </a:r>
          </a:p>
        </p:txBody>
      </p:sp>
    </p:spTree>
    <p:extLst>
      <p:ext uri="{BB962C8B-B14F-4D97-AF65-F5344CB8AC3E}">
        <p14:creationId xmlns:p14="http://schemas.microsoft.com/office/powerpoint/2010/main" val="2800772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5132" y="447215"/>
            <a:ext cx="3167527" cy="646331"/>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zh-CN" altLang="en-US" sz="3600" kern="1200" dirty="0">
                <a:solidFill>
                  <a:srgbClr val="1353A2"/>
                </a:solidFill>
                <a:latin typeface="微软雅黑" pitchFamily="34" charset="-122"/>
                <a:ea typeface="微软雅黑" pitchFamily="34" charset="-122"/>
                <a:cs typeface="+mn-cs"/>
              </a:rPr>
              <a:t>目录页</a:t>
            </a:r>
          </a:p>
        </p:txBody>
      </p:sp>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31" name="矩形 1"/>
          <p:cNvSpPr>
            <a:spLocks noChangeArrowheads="1"/>
          </p:cNvSpPr>
          <p:nvPr/>
        </p:nvSpPr>
        <p:spPr bwMode="auto">
          <a:xfrm>
            <a:off x="853115" y="1769173"/>
            <a:ext cx="1888804"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chemeClr val="bg1">
                  <a:lumMod val="50000"/>
                </a:schemeClr>
              </a:solidFill>
              <a:latin typeface="Franklin Gothic Medium" pitchFamily="34" charset="0"/>
              <a:ea typeface="+mn-ea"/>
            </a:endParaRPr>
          </a:p>
        </p:txBody>
      </p:sp>
      <p:sp>
        <p:nvSpPr>
          <p:cNvPr id="34" name="矩形 21"/>
          <p:cNvSpPr>
            <a:spLocks noChangeArrowheads="1"/>
          </p:cNvSpPr>
          <p:nvPr/>
        </p:nvSpPr>
        <p:spPr bwMode="auto">
          <a:xfrm>
            <a:off x="2754403" y="1769173"/>
            <a:ext cx="1888803"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35" name="矩形 22"/>
          <p:cNvSpPr>
            <a:spLocks noChangeArrowheads="1"/>
          </p:cNvSpPr>
          <p:nvPr/>
        </p:nvSpPr>
        <p:spPr bwMode="auto">
          <a:xfrm>
            <a:off x="4641822" y="1769173"/>
            <a:ext cx="1892565"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36" name="矩形 28"/>
          <p:cNvSpPr>
            <a:spLocks noChangeArrowheads="1"/>
          </p:cNvSpPr>
          <p:nvPr/>
        </p:nvSpPr>
        <p:spPr bwMode="auto">
          <a:xfrm>
            <a:off x="2688272" y="1783400"/>
            <a:ext cx="20331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与</a:t>
            </a: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接入</a:t>
            </a:r>
          </a:p>
        </p:txBody>
      </p:sp>
      <p:sp>
        <p:nvSpPr>
          <p:cNvPr id="37" name="矩形 29"/>
          <p:cNvSpPr>
            <a:spLocks noChangeArrowheads="1"/>
          </p:cNvSpPr>
          <p:nvPr/>
        </p:nvSpPr>
        <p:spPr bwMode="auto">
          <a:xfrm>
            <a:off x="4832127" y="1803992"/>
            <a:ext cx="15155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使用计算机网络</a:t>
            </a:r>
          </a:p>
        </p:txBody>
      </p:sp>
      <p:cxnSp>
        <p:nvCxnSpPr>
          <p:cNvPr id="38" name="直接连接符 7167"/>
          <p:cNvCxnSpPr>
            <a:cxnSpLocks noChangeShapeType="1"/>
          </p:cNvCxnSpPr>
          <p:nvPr/>
        </p:nvCxnSpPr>
        <p:spPr bwMode="auto">
          <a:xfrm>
            <a:off x="829010" y="1688477"/>
            <a:ext cx="190178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39" name="直接连接符 7172"/>
          <p:cNvCxnSpPr>
            <a:cxnSpLocks noChangeShapeType="1"/>
          </p:cNvCxnSpPr>
          <p:nvPr/>
        </p:nvCxnSpPr>
        <p:spPr bwMode="auto">
          <a:xfrm>
            <a:off x="829010"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0" name="直接连接符 50"/>
          <p:cNvCxnSpPr>
            <a:cxnSpLocks noChangeShapeType="1"/>
          </p:cNvCxnSpPr>
          <p:nvPr/>
        </p:nvCxnSpPr>
        <p:spPr bwMode="auto">
          <a:xfrm>
            <a:off x="2719479"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1" name="直接连接符 51"/>
          <p:cNvCxnSpPr>
            <a:cxnSpLocks noChangeShapeType="1"/>
          </p:cNvCxnSpPr>
          <p:nvPr/>
        </p:nvCxnSpPr>
        <p:spPr bwMode="auto">
          <a:xfrm>
            <a:off x="4600323"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43" name="TextBox 7177"/>
          <p:cNvSpPr txBox="1">
            <a:spLocks noChangeArrowheads="1"/>
          </p:cNvSpPr>
          <p:nvPr/>
        </p:nvSpPr>
        <p:spPr bwMode="auto">
          <a:xfrm>
            <a:off x="816484" y="1049095"/>
            <a:ext cx="14722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1</a:t>
            </a:r>
            <a:endParaRPr lang="zh-CN" altLang="en-US" sz="3600" b="1" dirty="0">
              <a:solidFill>
                <a:srgbClr val="7F7F7F"/>
              </a:solidFill>
              <a:latin typeface="Broadway" pitchFamily="82" charset="0"/>
              <a:ea typeface="黑体" pitchFamily="2" charset="-122"/>
              <a:cs typeface="Arial" pitchFamily="34" charset="0"/>
            </a:endParaRPr>
          </a:p>
        </p:txBody>
      </p:sp>
      <p:sp>
        <p:nvSpPr>
          <p:cNvPr id="44" name="TextBox 7177"/>
          <p:cNvSpPr txBox="1">
            <a:spLocks noChangeArrowheads="1"/>
          </p:cNvSpPr>
          <p:nvPr/>
        </p:nvSpPr>
        <p:spPr bwMode="auto">
          <a:xfrm>
            <a:off x="2719138" y="1049096"/>
            <a:ext cx="13975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2</a:t>
            </a:r>
            <a:endParaRPr lang="zh-CN" altLang="en-US" sz="3600" b="1" dirty="0">
              <a:solidFill>
                <a:srgbClr val="7F7F7F"/>
              </a:solidFill>
              <a:latin typeface="Broadway" pitchFamily="82" charset="0"/>
              <a:ea typeface="黑体" pitchFamily="2" charset="-122"/>
              <a:cs typeface="Arial" pitchFamily="34" charset="0"/>
            </a:endParaRPr>
          </a:p>
        </p:txBody>
      </p:sp>
      <p:sp>
        <p:nvSpPr>
          <p:cNvPr id="45" name="TextBox 7177"/>
          <p:cNvSpPr txBox="1">
            <a:spLocks noChangeArrowheads="1"/>
          </p:cNvSpPr>
          <p:nvPr/>
        </p:nvSpPr>
        <p:spPr bwMode="auto">
          <a:xfrm>
            <a:off x="4537437" y="1049095"/>
            <a:ext cx="1724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5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3</a:t>
            </a:r>
            <a:endParaRPr lang="zh-CN" altLang="en-US" sz="3600" b="1" dirty="0">
              <a:solidFill>
                <a:srgbClr val="7F7F7F"/>
              </a:solidFill>
              <a:latin typeface="Broadway" pitchFamily="82" charset="0"/>
              <a:ea typeface="黑体" pitchFamily="2" charset="-122"/>
              <a:cs typeface="Arial" pitchFamily="34" charset="0"/>
            </a:endParaRPr>
          </a:p>
        </p:txBody>
      </p:sp>
      <p:sp>
        <p:nvSpPr>
          <p:cNvPr id="46" name="矩形 28"/>
          <p:cNvSpPr>
            <a:spLocks noChangeArrowheads="1"/>
          </p:cNvSpPr>
          <p:nvPr/>
        </p:nvSpPr>
        <p:spPr bwMode="auto">
          <a:xfrm>
            <a:off x="776612" y="1860344"/>
            <a:ext cx="20279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计算机网络概述</a:t>
            </a:r>
          </a:p>
        </p:txBody>
      </p:sp>
      <p:cxnSp>
        <p:nvCxnSpPr>
          <p:cNvPr id="47" name="直接连接符 46"/>
          <p:cNvCxnSpPr/>
          <p:nvPr/>
        </p:nvCxnSpPr>
        <p:spPr bwMode="auto">
          <a:xfrm>
            <a:off x="2719479" y="1688477"/>
            <a:ext cx="1901783"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8" name="直接连接符 47"/>
          <p:cNvCxnSpPr/>
          <p:nvPr/>
        </p:nvCxnSpPr>
        <p:spPr bwMode="auto">
          <a:xfrm>
            <a:off x="4580374" y="1688478"/>
            <a:ext cx="2208732" cy="694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54" name="矩形 21"/>
          <p:cNvSpPr>
            <a:spLocks noChangeArrowheads="1"/>
          </p:cNvSpPr>
          <p:nvPr/>
        </p:nvSpPr>
        <p:spPr bwMode="auto">
          <a:xfrm>
            <a:off x="5558980" y="4479805"/>
            <a:ext cx="1724176" cy="1861019"/>
          </a:xfrm>
          <a:prstGeom prst="rect">
            <a:avLst/>
          </a:prstGeom>
          <a:solidFill>
            <a:srgbClr val="1353A2"/>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55" name="矩形 22"/>
          <p:cNvSpPr>
            <a:spLocks noChangeArrowheads="1"/>
          </p:cNvSpPr>
          <p:nvPr/>
        </p:nvSpPr>
        <p:spPr bwMode="auto">
          <a:xfrm>
            <a:off x="7292469" y="4489427"/>
            <a:ext cx="1727610" cy="1861019"/>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56" name="矩形 28"/>
          <p:cNvSpPr>
            <a:spLocks noChangeArrowheads="1"/>
          </p:cNvSpPr>
          <p:nvPr/>
        </p:nvSpPr>
        <p:spPr bwMode="auto">
          <a:xfrm>
            <a:off x="5555478" y="4477046"/>
            <a:ext cx="16833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计算机网络的性能</a:t>
            </a:r>
          </a:p>
        </p:txBody>
      </p:sp>
      <p:sp>
        <p:nvSpPr>
          <p:cNvPr id="57" name="矩形 29"/>
          <p:cNvSpPr>
            <a:spLocks noChangeArrowheads="1"/>
          </p:cNvSpPr>
          <p:nvPr/>
        </p:nvSpPr>
        <p:spPr bwMode="auto">
          <a:xfrm>
            <a:off x="7283156" y="4566723"/>
            <a:ext cx="171364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本章实验</a:t>
            </a:r>
          </a:p>
        </p:txBody>
      </p:sp>
      <p:cxnSp>
        <p:nvCxnSpPr>
          <p:cNvPr id="58" name="直接连接符 51"/>
          <p:cNvCxnSpPr>
            <a:cxnSpLocks noChangeShapeType="1"/>
          </p:cNvCxnSpPr>
          <p:nvPr/>
        </p:nvCxnSpPr>
        <p:spPr bwMode="auto">
          <a:xfrm>
            <a:off x="7238858" y="4159855"/>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60" name="TextBox 7177"/>
          <p:cNvSpPr txBox="1">
            <a:spLocks noChangeArrowheads="1"/>
          </p:cNvSpPr>
          <p:nvPr/>
        </p:nvSpPr>
        <p:spPr bwMode="auto">
          <a:xfrm>
            <a:off x="5504885" y="3783090"/>
            <a:ext cx="723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4</a:t>
            </a:r>
            <a:endParaRPr lang="zh-CN" altLang="en-US" sz="3600" b="1" dirty="0">
              <a:solidFill>
                <a:srgbClr val="7F7F7F"/>
              </a:solidFill>
              <a:latin typeface="Broadway" pitchFamily="82" charset="0"/>
              <a:ea typeface="黑体" pitchFamily="2" charset="-122"/>
              <a:cs typeface="Arial" pitchFamily="34" charset="0"/>
            </a:endParaRPr>
          </a:p>
        </p:txBody>
      </p:sp>
      <p:sp>
        <p:nvSpPr>
          <p:cNvPr id="61" name="TextBox 7177"/>
          <p:cNvSpPr txBox="1">
            <a:spLocks noChangeArrowheads="1"/>
          </p:cNvSpPr>
          <p:nvPr/>
        </p:nvSpPr>
        <p:spPr bwMode="auto">
          <a:xfrm>
            <a:off x="7287198" y="3803149"/>
            <a:ext cx="15200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3600" b="1" dirty="0">
                <a:solidFill>
                  <a:srgbClr val="7F7F7F"/>
                </a:solidFill>
                <a:latin typeface="Broadway" pitchFamily="82" charset="0"/>
                <a:ea typeface="黑体" pitchFamily="2" charset="-122"/>
                <a:cs typeface="Arial" pitchFamily="34" charset="0"/>
              </a:rPr>
              <a:t> 5</a:t>
            </a:r>
            <a:endParaRPr lang="zh-CN" altLang="en-US" sz="3600" b="1" dirty="0">
              <a:solidFill>
                <a:srgbClr val="7F7F7F"/>
              </a:solidFill>
              <a:latin typeface="Broadway" pitchFamily="82" charset="0"/>
              <a:ea typeface="黑体" pitchFamily="2" charset="-122"/>
              <a:cs typeface="Arial" pitchFamily="34" charset="0"/>
            </a:endParaRPr>
          </a:p>
        </p:txBody>
      </p:sp>
      <p:cxnSp>
        <p:nvCxnSpPr>
          <p:cNvPr id="63" name="直接连接符 19"/>
          <p:cNvCxnSpPr/>
          <p:nvPr/>
        </p:nvCxnSpPr>
        <p:spPr bwMode="auto">
          <a:xfrm>
            <a:off x="5579289" y="4427930"/>
            <a:ext cx="1678967" cy="776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64" name="直接连接符 20"/>
          <p:cNvCxnSpPr/>
          <p:nvPr/>
        </p:nvCxnSpPr>
        <p:spPr bwMode="auto">
          <a:xfrm>
            <a:off x="7259884" y="4428744"/>
            <a:ext cx="183470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68" name="直接连接符 52"/>
          <p:cNvCxnSpPr>
            <a:cxnSpLocks noChangeShapeType="1"/>
          </p:cNvCxnSpPr>
          <p:nvPr/>
        </p:nvCxnSpPr>
        <p:spPr bwMode="auto">
          <a:xfrm>
            <a:off x="5555559" y="4173190"/>
            <a:ext cx="1" cy="296447"/>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69" name="矩形 1"/>
          <p:cNvSpPr>
            <a:spLocks noChangeArrowheads="1"/>
          </p:cNvSpPr>
          <p:nvPr/>
        </p:nvSpPr>
        <p:spPr bwMode="auto">
          <a:xfrm>
            <a:off x="9040496" y="4485614"/>
            <a:ext cx="1724177" cy="1861019"/>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pic>
        <p:nvPicPr>
          <p:cNvPr id="70"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95837" y="5184933"/>
            <a:ext cx="1457809" cy="107634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71" name="直接连接符 7167"/>
          <p:cNvCxnSpPr>
            <a:cxnSpLocks noChangeShapeType="1"/>
          </p:cNvCxnSpPr>
          <p:nvPr/>
        </p:nvCxnSpPr>
        <p:spPr bwMode="auto">
          <a:xfrm flipV="1">
            <a:off x="9016391" y="4419988"/>
            <a:ext cx="1993988" cy="875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2" name="直接连接符 7172"/>
          <p:cNvCxnSpPr>
            <a:cxnSpLocks noChangeShapeType="1"/>
          </p:cNvCxnSpPr>
          <p:nvPr/>
        </p:nvCxnSpPr>
        <p:spPr bwMode="auto">
          <a:xfrm>
            <a:off x="9015486" y="4074072"/>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73" name="TextBox 7177"/>
          <p:cNvSpPr txBox="1">
            <a:spLocks noChangeArrowheads="1"/>
          </p:cNvSpPr>
          <p:nvPr/>
        </p:nvSpPr>
        <p:spPr bwMode="auto">
          <a:xfrm>
            <a:off x="9059563" y="3751901"/>
            <a:ext cx="15042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6</a:t>
            </a:r>
            <a:endParaRPr lang="zh-CN" altLang="en-US" sz="3600" b="1" dirty="0">
              <a:solidFill>
                <a:srgbClr val="7F7F7F"/>
              </a:solidFill>
              <a:latin typeface="Broadway" pitchFamily="82" charset="0"/>
              <a:ea typeface="黑体" pitchFamily="2" charset="-122"/>
              <a:cs typeface="Arial" pitchFamily="34" charset="0"/>
            </a:endParaRPr>
          </a:p>
        </p:txBody>
      </p:sp>
      <p:sp>
        <p:nvSpPr>
          <p:cNvPr id="74" name="矩形 28"/>
          <p:cNvSpPr>
            <a:spLocks noChangeArrowheads="1"/>
          </p:cNvSpPr>
          <p:nvPr/>
        </p:nvSpPr>
        <p:spPr bwMode="auto">
          <a:xfrm>
            <a:off x="9065188" y="4572227"/>
            <a:ext cx="169948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本章小结</a:t>
            </a:r>
          </a:p>
        </p:txBody>
      </p:sp>
      <p:pic>
        <p:nvPicPr>
          <p:cNvPr id="13314" name="Picture 2" descr="https://timgsa.baidu.com/timg?image&amp;quality=80&amp;size=b9999_10000&amp;sec=1534311162541&amp;di=b06456d355e20b820ec0ccf743f25774&amp;imgtype=jpg&amp;src=http%3A%2F%2Fwww.360ask.org%2Fd%2Ffile%2Fb656286503401b0227b0d4a2b8360a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566" y="2594842"/>
            <a:ext cx="1504496" cy="1059078"/>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https://timgsa.baidu.com/timg?image&amp;quality=80&amp;size=b9999_10000&amp;sec=1534330083357&amp;di=db8e3850d891181a33c0721d12796f52&amp;imgtype=0&amp;src=http%3A%2F%2Fpic.58pic.com%2F58pic%2F15%2F58%2F79%2F93B58PICYbJ_102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8616" y="5167366"/>
            <a:ext cx="1496875" cy="1093914"/>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3003" y="2624393"/>
            <a:ext cx="1654433" cy="1029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6" name="Picture 2" descr="https://timgsa.baidu.com/timg?image&amp;quality=80&amp;size=b9999_10000&amp;sec=1534336407309&amp;di=789dd7ca6a5da86913c77a4f752d92c5&amp;imgtype=0&amp;src=http%3A%2F%2Fwww.bbjja.com%2Fd%2Ffile%2F20180718%2F8cf330e3213bfeb74d41c567f699309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6521" y="2625626"/>
            <a:ext cx="1673796" cy="104082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timgsa.baidu.com/timg?image&amp;quality=80&amp;size=b9999_10000&amp;sec=1534414094733&amp;di=9e0e0f9c1fe6e1cf2f81b6a4c5fdd401&amp;imgtype=0&amp;src=http%3A%2F%2F5b0988e595225.cdn.sohucs.com%2Fq_70%2Cc_zoom%2Cw_640%2Fimages%2F20180718%2F72942d2fed7a4c5b99516f06e4c5fd8b.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7162" y="5156613"/>
            <a:ext cx="1554118" cy="11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68461"/>
      </p:ext>
    </p:extLst>
  </p:cSld>
  <p:clrMapOvr>
    <a:masterClrMapping/>
  </p:clrMapOvr>
  <p:transition spd="slow">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4"/>
          <p:cNvSpPr txBox="1">
            <a:spLocks noChangeArrowheads="1"/>
          </p:cNvSpPr>
          <p:nvPr/>
        </p:nvSpPr>
        <p:spPr bwMode="auto">
          <a:xfrm>
            <a:off x="5376107" y="2481070"/>
            <a:ext cx="6119086" cy="219688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a:lnSpc>
                <a:spcPct val="200000"/>
              </a:lnSpc>
            </a:pPr>
            <a:r>
              <a:rPr lang="zh-CN" altLang="en-US" sz="2400" dirty="0">
                <a:solidFill>
                  <a:srgbClr val="FF0000"/>
                </a:solidFill>
              </a:rPr>
              <a:t>计算机网络的性能一般由速率、带宽、吞吐量、时延、时延带宽积、往返时间、利用率这七个性能指标决定。</a:t>
            </a:r>
            <a:endParaRPr lang="en-US" altLang="zh-CN" sz="2400" dirty="0">
              <a:solidFill>
                <a:srgbClr val="FF0000"/>
              </a:solidFill>
            </a:endParaRPr>
          </a:p>
        </p:txBody>
      </p:sp>
      <p:sp>
        <p:nvSpPr>
          <p:cNvPr id="5"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3076" name="Picture 4" descr="https://timgsa.baidu.com/timg?image&amp;quality=80&amp;size=b9999_10000&amp;sec=1534414094733&amp;di=9e0e0f9c1fe6e1cf2f81b6a4c5fdd401&amp;imgtype=0&amp;src=http%3A%2F%2F5b0988e595225.cdn.sohucs.com%2Fq_70%2Cc_zoom%2Cw_640%2Fimages%2F20180718%2F72942d2fed7a4c5b99516f06e4c5fd8b.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00" y="1773426"/>
            <a:ext cx="4512294" cy="3612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0122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、速率</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3" y="2303399"/>
            <a:ext cx="10654409" cy="23083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FF0000"/>
                </a:solidFill>
                <a:latin typeface="微软雅黑" pitchFamily="34" charset="-122"/>
                <a:ea typeface="微软雅黑" pitchFamily="34" charset="-122"/>
              </a:rPr>
              <a:t>网络技术中的速率指连接在计算机网络上的主机在数字信道上传输数据的速率，也称为数据率（</a:t>
            </a:r>
            <a:r>
              <a:rPr lang="en-US" altLang="zh-CN" sz="2400" dirty="0">
                <a:solidFill>
                  <a:srgbClr val="FF0000"/>
                </a:solidFill>
                <a:latin typeface="微软雅黑" pitchFamily="34" charset="-122"/>
                <a:ea typeface="微软雅黑" pitchFamily="34" charset="-122"/>
              </a:rPr>
              <a:t>data rate</a:t>
            </a:r>
            <a:r>
              <a:rPr lang="zh-CN" altLang="en-US" sz="2400" dirty="0">
                <a:solidFill>
                  <a:srgbClr val="FF0000"/>
                </a:solidFill>
                <a:latin typeface="微软雅黑" pitchFamily="34" charset="-122"/>
                <a:ea typeface="微软雅黑" pitchFamily="34" charset="-122"/>
              </a:rPr>
              <a:t>）或比特率（</a:t>
            </a:r>
            <a:r>
              <a:rPr lang="en-US" altLang="zh-CN" sz="2400" dirty="0">
                <a:solidFill>
                  <a:srgbClr val="FF0000"/>
                </a:solidFill>
                <a:latin typeface="微软雅黑" pitchFamily="34" charset="-122"/>
                <a:ea typeface="微软雅黑" pitchFamily="34" charset="-122"/>
              </a:rPr>
              <a:t>bit rate</a:t>
            </a:r>
            <a:r>
              <a:rPr lang="zh-CN" altLang="en-US" sz="2400" dirty="0">
                <a:solidFill>
                  <a:srgbClr val="FF0000"/>
                </a:solidFill>
                <a:latin typeface="微软雅黑" pitchFamily="34" charset="-122"/>
                <a:ea typeface="微软雅黑" pitchFamily="34" charset="-122"/>
              </a:rPr>
              <a:t>）。</a:t>
            </a:r>
            <a:r>
              <a:rPr lang="zh-CN" altLang="en-US" sz="2400" dirty="0">
                <a:solidFill>
                  <a:srgbClr val="1353A2"/>
                </a:solidFill>
                <a:latin typeface="微软雅黑" pitchFamily="34" charset="-122"/>
                <a:ea typeface="微软雅黑" pitchFamily="34" charset="-122"/>
              </a:rPr>
              <a:t>计算机只能识别二进制的</a:t>
            </a:r>
            <a:r>
              <a:rPr lang="en-US" altLang="zh-CN" sz="2400" dirty="0">
                <a:solidFill>
                  <a:srgbClr val="1353A2"/>
                </a:solidFill>
                <a:latin typeface="微软雅黑" pitchFamily="34" charset="-122"/>
                <a:ea typeface="微软雅黑" pitchFamily="34" charset="-122"/>
              </a:rPr>
              <a:t>0</a:t>
            </a:r>
            <a:r>
              <a:rPr lang="zh-CN" altLang="en-US" sz="2400" dirty="0">
                <a:solidFill>
                  <a:srgbClr val="1353A2"/>
                </a:solidFill>
                <a:latin typeface="微软雅黑" pitchFamily="34" charset="-122"/>
                <a:ea typeface="微软雅黑" pitchFamily="34" charset="-122"/>
              </a:rPr>
              <a:t>和</a:t>
            </a:r>
            <a:r>
              <a:rPr lang="en-US" altLang="zh-CN" sz="2400" dirty="0">
                <a:solidFill>
                  <a:srgbClr val="1353A2"/>
                </a:solidFill>
                <a:latin typeface="微软雅黑" pitchFamily="34" charset="-122"/>
                <a:ea typeface="微软雅黑" pitchFamily="34" charset="-122"/>
              </a:rPr>
              <a:t>1</a:t>
            </a:r>
            <a:r>
              <a:rPr lang="zh-CN" altLang="en-US" sz="2400" dirty="0">
                <a:solidFill>
                  <a:srgbClr val="1353A2"/>
                </a:solidFill>
                <a:latin typeface="微软雅黑" pitchFamily="34" charset="-122"/>
                <a:ea typeface="微软雅黑" pitchFamily="34" charset="-122"/>
              </a:rPr>
              <a:t>，其中</a:t>
            </a:r>
            <a:r>
              <a:rPr lang="en-US" altLang="zh-CN" sz="2400" dirty="0">
                <a:solidFill>
                  <a:srgbClr val="1353A2"/>
                </a:solidFill>
                <a:latin typeface="微软雅黑" pitchFamily="34" charset="-122"/>
                <a:ea typeface="微软雅黑" pitchFamily="34" charset="-122"/>
              </a:rPr>
              <a:t>0</a:t>
            </a:r>
            <a:r>
              <a:rPr lang="zh-CN" altLang="en-US" sz="2400" dirty="0">
                <a:solidFill>
                  <a:srgbClr val="1353A2"/>
                </a:solidFill>
                <a:latin typeface="微软雅黑" pitchFamily="34" charset="-122"/>
                <a:ea typeface="微软雅黑" pitchFamily="34" charset="-122"/>
              </a:rPr>
              <a:t>由低电平表示，</a:t>
            </a:r>
            <a:r>
              <a:rPr lang="en-US" altLang="zh-CN" sz="2400" dirty="0">
                <a:solidFill>
                  <a:srgbClr val="1353A2"/>
                </a:solidFill>
                <a:latin typeface="微软雅黑" pitchFamily="34" charset="-122"/>
                <a:ea typeface="微软雅黑" pitchFamily="34" charset="-122"/>
              </a:rPr>
              <a:t>1</a:t>
            </a:r>
            <a:r>
              <a:rPr lang="zh-CN" altLang="en-US" sz="2400" dirty="0">
                <a:solidFill>
                  <a:srgbClr val="1353A2"/>
                </a:solidFill>
                <a:latin typeface="微软雅黑" pitchFamily="34" charset="-122"/>
                <a:ea typeface="微软雅黑" pitchFamily="34" charset="-122"/>
              </a:rPr>
              <a:t>由高电平表示。在计算机通信的过程中，发送的信息会被转换成二进制数字传输，如图所示。</a:t>
            </a:r>
            <a:endParaRPr lang="zh-CN" altLang="zh-CN"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13" name="图片 12"/>
          <p:cNvPicPr/>
          <p:nvPr/>
        </p:nvPicPr>
        <p:blipFill>
          <a:blip r:embed="rId3"/>
          <a:stretch>
            <a:fillRect/>
          </a:stretch>
        </p:blipFill>
        <p:spPr>
          <a:xfrm>
            <a:off x="2763814" y="4611723"/>
            <a:ext cx="6808346" cy="1313088"/>
          </a:xfrm>
          <a:prstGeom prst="rect">
            <a:avLst/>
          </a:prstGeom>
        </p:spPr>
      </p:pic>
    </p:spTree>
    <p:extLst>
      <p:ext uri="{BB962C8B-B14F-4D97-AF65-F5344CB8AC3E}">
        <p14:creationId xmlns:p14="http://schemas.microsoft.com/office/powerpoint/2010/main" val="30792000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、速率</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3" y="2303399"/>
            <a:ext cx="10654409" cy="168905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一个二进制数称为一个比特（</a:t>
            </a:r>
            <a:r>
              <a:rPr lang="en-US" altLang="zh-CN" sz="2400" dirty="0">
                <a:solidFill>
                  <a:srgbClr val="1353A2"/>
                </a:solidFill>
                <a:latin typeface="微软雅黑" pitchFamily="34" charset="-122"/>
                <a:ea typeface="微软雅黑" pitchFamily="34" charset="-122"/>
              </a:rPr>
              <a:t>bit</a:t>
            </a:r>
            <a:r>
              <a:rPr lang="zh-CN" altLang="en-US" sz="2400" dirty="0">
                <a:solidFill>
                  <a:srgbClr val="1353A2"/>
                </a:solidFill>
                <a:latin typeface="微软雅黑" pitchFamily="34" charset="-122"/>
                <a:ea typeface="微软雅黑" pitchFamily="34" charset="-122"/>
              </a:rPr>
              <a:t>），比特是计算机中数据量的单位。速率实质上就是网络每秒传输的比特数量，其单位为</a:t>
            </a:r>
            <a:r>
              <a:rPr lang="en-US" altLang="zh-CN" sz="2400" dirty="0">
                <a:solidFill>
                  <a:srgbClr val="1353A2"/>
                </a:solidFill>
                <a:latin typeface="微软雅黑" pitchFamily="34" charset="-122"/>
                <a:ea typeface="微软雅黑" pitchFamily="34" charset="-122"/>
              </a:rPr>
              <a:t>b/s</a:t>
            </a:r>
            <a:r>
              <a:rPr lang="zh-CN" altLang="en-US" sz="2400" dirty="0">
                <a:solidFill>
                  <a:srgbClr val="1353A2"/>
                </a:solidFill>
                <a:latin typeface="微软雅黑" pitchFamily="34" charset="-122"/>
                <a:ea typeface="微软雅黑" pitchFamily="34" charset="-122"/>
              </a:rPr>
              <a:t>（比特每秒）或</a:t>
            </a:r>
            <a:r>
              <a:rPr lang="en-US" altLang="zh-CN" sz="2400" dirty="0">
                <a:solidFill>
                  <a:srgbClr val="1353A2"/>
                </a:solidFill>
                <a:latin typeface="微软雅黑" pitchFamily="34" charset="-122"/>
                <a:ea typeface="微软雅黑" pitchFamily="34" charset="-122"/>
              </a:rPr>
              <a:t>bit/s</a:t>
            </a:r>
            <a:r>
              <a:rPr lang="zh-CN" altLang="en-US" sz="2400" dirty="0">
                <a:solidFill>
                  <a:srgbClr val="1353A2"/>
                </a:solidFill>
                <a:latin typeface="微软雅黑" pitchFamily="34" charset="-122"/>
                <a:ea typeface="微软雅黑" pitchFamily="34" charset="-122"/>
              </a:rPr>
              <a:t>，也可写为</a:t>
            </a:r>
            <a:r>
              <a:rPr lang="en-US" altLang="zh-CN" sz="2400" dirty="0">
                <a:solidFill>
                  <a:srgbClr val="1353A2"/>
                </a:solidFill>
                <a:latin typeface="微软雅黑" pitchFamily="34" charset="-122"/>
                <a:ea typeface="微软雅黑" pitchFamily="34" charset="-122"/>
              </a:rPr>
              <a:t>bps</a:t>
            </a:r>
            <a:r>
              <a:rPr lang="zh-CN" altLang="en-US" sz="2400" dirty="0">
                <a:solidFill>
                  <a:srgbClr val="1353A2"/>
                </a:solidFill>
                <a:latin typeface="微软雅黑" pitchFamily="34" charset="-122"/>
                <a:ea typeface="微软雅黑" pitchFamily="34" charset="-122"/>
              </a:rPr>
              <a:t>，即</a:t>
            </a:r>
            <a:r>
              <a:rPr lang="en-US" altLang="zh-CN" sz="2400" dirty="0">
                <a:solidFill>
                  <a:srgbClr val="1353A2"/>
                </a:solidFill>
                <a:latin typeface="微软雅黑" pitchFamily="34" charset="-122"/>
                <a:ea typeface="微软雅黑" pitchFamily="34" charset="-122"/>
              </a:rPr>
              <a:t>bit per second</a:t>
            </a:r>
            <a:r>
              <a:rPr lang="zh-CN" altLang="en-US" sz="2400" dirty="0">
                <a:solidFill>
                  <a:srgbClr val="1353A2"/>
                </a:solidFill>
                <a:latin typeface="微软雅黑" pitchFamily="34" charset="-122"/>
                <a:ea typeface="微软雅黑" pitchFamily="34" charset="-122"/>
              </a:rPr>
              <a:t>。</a:t>
            </a:r>
            <a:endParaRPr lang="zh-CN" altLang="zh-CN"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sp>
        <p:nvSpPr>
          <p:cNvPr id="9" name="矩形 8"/>
          <p:cNvSpPr/>
          <p:nvPr/>
        </p:nvSpPr>
        <p:spPr>
          <a:xfrm>
            <a:off x="840781" y="3980623"/>
            <a:ext cx="10654409" cy="23083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defTabSz="720725">
              <a:lnSpc>
                <a:spcPct val="150000"/>
              </a:lnSpc>
              <a:buFont typeface="Wingdings" panose="05000000000000000000" pitchFamily="2" charset="2"/>
              <a:buChar char="l"/>
            </a:pPr>
            <a:r>
              <a:rPr lang="en-US" altLang="zh-CN" sz="2400" dirty="0">
                <a:solidFill>
                  <a:srgbClr val="1353A2"/>
                </a:solidFill>
                <a:latin typeface="微软雅黑" pitchFamily="34" charset="-122"/>
                <a:ea typeface="微软雅黑" pitchFamily="34" charset="-122"/>
              </a:rPr>
              <a:t>1kb/s = 10</a:t>
            </a:r>
            <a:r>
              <a:rPr lang="en-US" altLang="zh-CN" sz="2400" baseline="30000" dirty="0">
                <a:solidFill>
                  <a:srgbClr val="1353A2"/>
                </a:solidFill>
                <a:latin typeface="微软雅黑" panose="020B0503020204020204" pitchFamily="34" charset="-122"/>
                <a:ea typeface="微软雅黑" panose="020B0503020204020204" pitchFamily="34" charset="-122"/>
              </a:rPr>
              <a:t>3</a:t>
            </a:r>
            <a:r>
              <a:rPr lang="en-US" altLang="zh-CN" sz="2400" dirty="0">
                <a:solidFill>
                  <a:srgbClr val="1353A2"/>
                </a:solidFill>
                <a:latin typeface="微软雅黑" panose="020B0503020204020204" pitchFamily="34" charset="-122"/>
                <a:ea typeface="微软雅黑" panose="020B0503020204020204" pitchFamily="34" charset="-122"/>
              </a:rPr>
              <a:t>b/s</a:t>
            </a:r>
          </a:p>
          <a:p>
            <a:pPr marL="342900" indent="-342900" defTabSz="720725">
              <a:lnSpc>
                <a:spcPct val="150000"/>
              </a:lnSpc>
              <a:buFont typeface="Wingdings" panose="05000000000000000000" pitchFamily="2" charset="2"/>
              <a:buChar char="l"/>
            </a:pPr>
            <a:r>
              <a:rPr lang="en-US" altLang="zh-CN" sz="2400" dirty="0">
                <a:solidFill>
                  <a:srgbClr val="1353A2"/>
                </a:solidFill>
                <a:latin typeface="微软雅黑" panose="020B0503020204020204" pitchFamily="34" charset="-122"/>
                <a:ea typeface="微软雅黑" panose="020B0503020204020204" pitchFamily="34" charset="-122"/>
              </a:rPr>
              <a:t>1Mb/s = 10</a:t>
            </a:r>
            <a:r>
              <a:rPr lang="en-US" altLang="zh-CN" sz="2400" baseline="30000" dirty="0">
                <a:solidFill>
                  <a:srgbClr val="1353A2"/>
                </a:solidFill>
                <a:latin typeface="微软雅黑" panose="020B0503020204020204" pitchFamily="34" charset="-122"/>
                <a:ea typeface="微软雅黑" panose="020B0503020204020204" pitchFamily="34" charset="-122"/>
              </a:rPr>
              <a:t>6</a:t>
            </a:r>
            <a:r>
              <a:rPr lang="en-US" altLang="zh-CN" sz="2400" dirty="0">
                <a:solidFill>
                  <a:srgbClr val="1353A2"/>
                </a:solidFill>
                <a:latin typeface="微软雅黑" panose="020B0503020204020204" pitchFamily="34" charset="-122"/>
                <a:ea typeface="微软雅黑" panose="020B0503020204020204" pitchFamily="34" charset="-122"/>
              </a:rPr>
              <a:t>b/s</a:t>
            </a:r>
          </a:p>
          <a:p>
            <a:pPr marL="342900" indent="-342900" defTabSz="720725">
              <a:lnSpc>
                <a:spcPct val="150000"/>
              </a:lnSpc>
              <a:buFont typeface="Wingdings" panose="05000000000000000000" pitchFamily="2" charset="2"/>
              <a:buChar char="l"/>
            </a:pPr>
            <a:r>
              <a:rPr lang="en-US" altLang="zh-CN" sz="2400" dirty="0">
                <a:solidFill>
                  <a:srgbClr val="1353A2"/>
                </a:solidFill>
                <a:latin typeface="微软雅黑" panose="020B0503020204020204" pitchFamily="34" charset="-122"/>
                <a:ea typeface="微软雅黑" panose="020B0503020204020204" pitchFamily="34" charset="-122"/>
              </a:rPr>
              <a:t>1Gb/s = 10</a:t>
            </a:r>
            <a:r>
              <a:rPr lang="en-US" altLang="zh-CN" sz="2400" baseline="30000" dirty="0">
                <a:solidFill>
                  <a:srgbClr val="1353A2"/>
                </a:solidFill>
                <a:latin typeface="微软雅黑" panose="020B0503020204020204" pitchFamily="34" charset="-122"/>
                <a:ea typeface="微软雅黑" panose="020B0503020204020204" pitchFamily="34" charset="-122"/>
              </a:rPr>
              <a:t>9</a:t>
            </a:r>
            <a:r>
              <a:rPr lang="en-US" altLang="zh-CN" sz="2400" dirty="0">
                <a:solidFill>
                  <a:srgbClr val="1353A2"/>
                </a:solidFill>
                <a:latin typeface="微软雅黑" panose="020B0503020204020204" pitchFamily="34" charset="-122"/>
                <a:ea typeface="微软雅黑" panose="020B0503020204020204" pitchFamily="34" charset="-122"/>
              </a:rPr>
              <a:t>b/s</a:t>
            </a:r>
          </a:p>
          <a:p>
            <a:pPr marL="342900" indent="-342900" defTabSz="720725">
              <a:lnSpc>
                <a:spcPct val="150000"/>
              </a:lnSpc>
              <a:buFont typeface="Wingdings" panose="05000000000000000000" pitchFamily="2" charset="2"/>
              <a:buChar char="l"/>
            </a:pPr>
            <a:r>
              <a:rPr lang="en-US" altLang="zh-CN" sz="2400" dirty="0">
                <a:solidFill>
                  <a:srgbClr val="1353A2"/>
                </a:solidFill>
                <a:latin typeface="微软雅黑" panose="020B0503020204020204" pitchFamily="34" charset="-122"/>
                <a:ea typeface="微软雅黑" panose="020B0503020204020204" pitchFamily="34" charset="-122"/>
              </a:rPr>
              <a:t>1Tb/s = 10</a:t>
            </a:r>
            <a:r>
              <a:rPr lang="en-US" altLang="zh-CN" sz="2400" baseline="30000" dirty="0">
                <a:solidFill>
                  <a:srgbClr val="1353A2"/>
                </a:solidFill>
                <a:latin typeface="微软雅黑" panose="020B0503020204020204" pitchFamily="34" charset="-122"/>
                <a:ea typeface="微软雅黑" panose="020B0503020204020204" pitchFamily="34" charset="-122"/>
              </a:rPr>
              <a:t>12</a:t>
            </a:r>
            <a:r>
              <a:rPr lang="en-US" altLang="zh-CN" sz="2400" dirty="0">
                <a:solidFill>
                  <a:srgbClr val="1353A2"/>
                </a:solidFill>
                <a:latin typeface="微软雅黑" panose="020B0503020204020204" pitchFamily="34" charset="-122"/>
                <a:ea typeface="微软雅黑" panose="020B0503020204020204" pitchFamily="34" charset="-122"/>
              </a:rPr>
              <a:t>b/s</a:t>
            </a:r>
          </a:p>
        </p:txBody>
      </p:sp>
    </p:spTree>
    <p:extLst>
      <p:ext uri="{BB962C8B-B14F-4D97-AF65-F5344CB8AC3E}">
        <p14:creationId xmlns:p14="http://schemas.microsoft.com/office/powerpoint/2010/main" val="109969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、速率</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11266" name="Picture 2" descr="https://timgsa.baidu.com/timg?image&amp;quality=80&amp;size=b10000_10000&amp;sec=1534405938&amp;di=499fc8b8b8c8dd3d16e74f66b1983eeb&amp;src=http://www.pooban.com/images/201607/thumb_img/3438_thumb_G_14691179885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84" y="2603543"/>
            <a:ext cx="3233586" cy="323358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288075" y="3620171"/>
            <a:ext cx="7207117" cy="120032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400" dirty="0">
                <a:solidFill>
                  <a:srgbClr val="1353A2"/>
                </a:solidFill>
                <a:latin typeface="微软雅黑" pitchFamily="34" charset="-122"/>
                <a:ea typeface="微软雅黑" pitchFamily="34" charset="-122"/>
              </a:rPr>
              <a:t>为什么使用的是十兆网、百兆网、千兆网，但计算机的实际上传、下载速率却不足网络速率的</a:t>
            </a:r>
            <a:r>
              <a:rPr lang="en-US" altLang="zh-CN" sz="2400" dirty="0">
                <a:solidFill>
                  <a:srgbClr val="1353A2"/>
                </a:solidFill>
                <a:latin typeface="微软雅黑" pitchFamily="34" charset="-122"/>
                <a:ea typeface="微软雅黑" pitchFamily="34" charset="-122"/>
              </a:rPr>
              <a:t>1/10</a:t>
            </a:r>
            <a:r>
              <a:rPr lang="zh-CN" altLang="zh-CN" sz="2400" dirty="0">
                <a:solidFill>
                  <a:srgbClr val="1353A2"/>
                </a:solidFill>
                <a:latin typeface="微软雅黑" pitchFamily="34" charset="-122"/>
                <a:ea typeface="微软雅黑" pitchFamily="34" charset="-122"/>
              </a:rPr>
              <a:t>？</a:t>
            </a:r>
            <a:endParaRPr lang="zh-CN" altLang="en-US" sz="240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966694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、第一阶段：远程终端联机</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pic>
        <p:nvPicPr>
          <p:cNvPr id="15362" name="Picture 2" descr="https://timgsa.baidu.com/timg?image&amp;quality=80&amp;size=b9999_10000&amp;sec=1534314863332&amp;di=7e4002b4cfac369136ed68804b8072b6&amp;imgtype=0&amp;src=http%3A%2F%2Fblog-assets.oss-cn-shanghai.aliyuncs.com%2F22101%2Faa750306d13dee0ff5e37f4c5a7bedbd4a91da2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84" y="2420888"/>
            <a:ext cx="5507896" cy="376180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6411590" y="2496044"/>
            <a:ext cx="4851395" cy="400110"/>
            <a:chOff x="6411590" y="2496044"/>
            <a:chExt cx="4851395" cy="400110"/>
          </a:xfrm>
        </p:grpSpPr>
        <p:sp>
          <p:nvSpPr>
            <p:cNvPr id="7" name="左箭头 6"/>
            <p:cNvSpPr/>
            <p:nvPr/>
          </p:nvSpPr>
          <p:spPr>
            <a:xfrm>
              <a:off x="6411590" y="2496044"/>
              <a:ext cx="1254339" cy="3632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
            <p:cNvSpPr txBox="1"/>
            <p:nvPr/>
          </p:nvSpPr>
          <p:spPr>
            <a:xfrm>
              <a:off x="7866344" y="2496044"/>
              <a:ext cx="3396641" cy="400110"/>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zh-CN" altLang="en-US" sz="2000" kern="1200" dirty="0">
                  <a:solidFill>
                    <a:srgbClr val="1353A2"/>
                  </a:solidFill>
                  <a:latin typeface="微软雅黑" pitchFamily="34" charset="-122"/>
                  <a:ea typeface="微软雅黑" pitchFamily="34" charset="-122"/>
                  <a:cs typeface="+mn-cs"/>
                </a:rPr>
                <a:t>通过</a:t>
              </a:r>
              <a:r>
                <a:rPr lang="zh-CN" altLang="en-US" sz="2000" kern="1200" dirty="0">
                  <a:solidFill>
                    <a:srgbClr val="FF0000"/>
                  </a:solidFill>
                  <a:latin typeface="微软雅黑" pitchFamily="34" charset="-122"/>
                  <a:ea typeface="微软雅黑" pitchFamily="34" charset="-122"/>
                  <a:cs typeface="+mn-cs"/>
                </a:rPr>
                <a:t>电传打字机</a:t>
              </a:r>
              <a:r>
                <a:rPr lang="zh-CN" altLang="en-US" sz="2000" kern="1200" dirty="0">
                  <a:solidFill>
                    <a:srgbClr val="1353A2"/>
                  </a:solidFill>
                  <a:latin typeface="微软雅黑" pitchFamily="34" charset="-122"/>
                  <a:ea typeface="微软雅黑" pitchFamily="34" charset="-122"/>
                  <a:cs typeface="+mn-cs"/>
                </a:rPr>
                <a:t>使用电脑</a:t>
              </a:r>
            </a:p>
          </p:txBody>
        </p:sp>
      </p:grpSp>
      <p:grpSp>
        <p:nvGrpSpPr>
          <p:cNvPr id="11" name="组合 10"/>
          <p:cNvGrpSpPr/>
          <p:nvPr/>
        </p:nvGrpSpPr>
        <p:grpSpPr>
          <a:xfrm>
            <a:off x="6641057" y="2999091"/>
            <a:ext cx="2751199" cy="2605397"/>
            <a:chOff x="7557722" y="2935415"/>
            <a:chExt cx="3429000" cy="3247277"/>
          </a:xfrm>
        </p:grpSpPr>
        <p:pic>
          <p:nvPicPr>
            <p:cNvPr id="10" name="Picture 2" descr="https://timgsa.baidu.com/timg?image&amp;quality=80&amp;size=b9999_10000&amp;sec=1534315252239&amp;di=b7adee9a2fb409aac00583d7c229b17e&amp;imgtype=0&amp;src=http%3A%2F%2Fwx3.sinaimg.cn%2Forj360%2Fe86ec677ly1fkzfksrw2cg20dw0af0v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7722" y="3610941"/>
              <a:ext cx="3429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下箭头 7"/>
            <p:cNvSpPr/>
            <p:nvPr/>
          </p:nvSpPr>
          <p:spPr>
            <a:xfrm>
              <a:off x="10229240" y="2935415"/>
              <a:ext cx="283996" cy="5728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9625074" y="4058433"/>
            <a:ext cx="2379388" cy="2308055"/>
            <a:chOff x="9625074" y="4058433"/>
            <a:chExt cx="2379388" cy="2308055"/>
          </a:xfrm>
        </p:grpSpPr>
        <p:pic>
          <p:nvPicPr>
            <p:cNvPr id="30722" name="Picture 2" descr="http://img0.ph.126.net/Hdnco-QZ9rpurGYMSYjSkg==/659816158176408612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8462" y="4842487"/>
              <a:ext cx="2286000" cy="1524001"/>
            </a:xfrm>
            <a:prstGeom prst="rect">
              <a:avLst/>
            </a:prstGeom>
            <a:noFill/>
            <a:extLst>
              <a:ext uri="{909E8E84-426E-40DD-AFC4-6F175D3DCCD1}">
                <a14:hiddenFill xmlns:a14="http://schemas.microsoft.com/office/drawing/2010/main">
                  <a:solidFill>
                    <a:srgbClr val="FFFFFF"/>
                  </a:solidFill>
                </a14:hiddenFill>
              </a:ext>
            </a:extLst>
          </p:spPr>
        </p:pic>
        <p:sp>
          <p:nvSpPr>
            <p:cNvPr id="18" name="圆角右箭头 17"/>
            <p:cNvSpPr/>
            <p:nvPr/>
          </p:nvSpPr>
          <p:spPr>
            <a:xfrm rot="5400000">
              <a:off x="9614767" y="4068740"/>
              <a:ext cx="716986" cy="69637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18"/>
            <p:cNvSpPr/>
            <p:nvPr/>
          </p:nvSpPr>
          <p:spPr>
            <a:xfrm>
              <a:off x="10321446" y="4117124"/>
              <a:ext cx="1107996" cy="369332"/>
            </a:xfrm>
            <a:prstGeom prst="rect">
              <a:avLst/>
            </a:prstGeom>
          </p:spPr>
          <p:txBody>
            <a:bodyPr wrap="none">
              <a:spAutoFit/>
            </a:bodyPr>
            <a:lstStyle/>
            <a:p>
              <a:r>
                <a:rPr lang="zh-CN" altLang="zh-CN" dirty="0">
                  <a:solidFill>
                    <a:srgbClr val="FF0000"/>
                  </a:solidFill>
                </a:rPr>
                <a:t>穿孔纸带</a:t>
              </a:r>
              <a:endParaRPr lang="zh-CN" altLang="en-US" dirty="0">
                <a:solidFill>
                  <a:srgbClr val="FF0000"/>
                </a:solidFill>
              </a:endParaRPr>
            </a:p>
          </p:txBody>
        </p:sp>
      </p:grpSp>
    </p:spTree>
    <p:extLst>
      <p:ext uri="{BB962C8B-B14F-4D97-AF65-F5344CB8AC3E}">
        <p14:creationId xmlns:p14="http://schemas.microsoft.com/office/powerpoint/2010/main" val="42411793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、速率</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12" name="图片 11"/>
          <p:cNvPicPr/>
          <p:nvPr/>
        </p:nvPicPr>
        <p:blipFill>
          <a:blip r:embed="rId3"/>
          <a:stretch>
            <a:fillRect/>
          </a:stretch>
        </p:blipFill>
        <p:spPr>
          <a:xfrm>
            <a:off x="4459882" y="3941568"/>
            <a:ext cx="6599058" cy="843373"/>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156" y="2594797"/>
            <a:ext cx="3021121" cy="325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221270" y="2608935"/>
            <a:ext cx="7278273" cy="120032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400" dirty="0">
                <a:solidFill>
                  <a:srgbClr val="1353A2"/>
                </a:solidFill>
                <a:latin typeface="微软雅黑" pitchFamily="34" charset="-122"/>
                <a:ea typeface="微软雅黑" pitchFamily="34" charset="-122"/>
              </a:rPr>
              <a:t>这是因为，计算机中的速率与网络速率使用的单位不同</a:t>
            </a:r>
            <a:r>
              <a:rPr lang="zh-CN" altLang="en-US" sz="2400" dirty="0">
                <a:solidFill>
                  <a:srgbClr val="1353A2"/>
                </a:solidFill>
                <a:latin typeface="微软雅黑" pitchFamily="34" charset="-122"/>
                <a:ea typeface="微软雅黑" pitchFamily="34" charset="-122"/>
              </a:rPr>
              <a:t>。</a:t>
            </a:r>
          </a:p>
        </p:txBody>
      </p:sp>
      <p:sp>
        <p:nvSpPr>
          <p:cNvPr id="13" name="椭圆 12"/>
          <p:cNvSpPr/>
          <p:nvPr/>
        </p:nvSpPr>
        <p:spPr>
          <a:xfrm>
            <a:off x="8041709" y="4075156"/>
            <a:ext cx="563671" cy="5761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7471774" y="4686830"/>
            <a:ext cx="1703540" cy="974934"/>
            <a:chOff x="7471774" y="4686830"/>
            <a:chExt cx="1703540" cy="974934"/>
          </a:xfrm>
        </p:grpSpPr>
        <p:sp>
          <p:nvSpPr>
            <p:cNvPr id="6" name="下箭头 5"/>
            <p:cNvSpPr/>
            <p:nvPr/>
          </p:nvSpPr>
          <p:spPr>
            <a:xfrm>
              <a:off x="8182626" y="4686830"/>
              <a:ext cx="281836" cy="4216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471774" y="5108519"/>
              <a:ext cx="1703540" cy="55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1B = 8b</a:t>
              </a:r>
              <a:endParaRPr lang="zh-CN" altLang="en-US" dirty="0"/>
            </a:p>
          </p:txBody>
        </p:sp>
      </p:grpSp>
    </p:spTree>
    <p:extLst>
      <p:ext uri="{BB962C8B-B14F-4D97-AF65-F5344CB8AC3E}">
        <p14:creationId xmlns:p14="http://schemas.microsoft.com/office/powerpoint/2010/main" val="8027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、带宽</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3" y="2303399"/>
            <a:ext cx="10654409" cy="1754326"/>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带宽本用于模拟信号系统中，指代某个信号具有的频带宽度，其单位为</a:t>
            </a:r>
            <a:r>
              <a:rPr lang="en-US" altLang="zh-CN" sz="2400" dirty="0">
                <a:solidFill>
                  <a:srgbClr val="1353A2"/>
                </a:solidFill>
                <a:latin typeface="微软雅黑" pitchFamily="34" charset="-122"/>
                <a:ea typeface="微软雅黑" pitchFamily="34" charset="-122"/>
              </a:rPr>
              <a:t>Hz</a:t>
            </a:r>
            <a:r>
              <a:rPr lang="zh-CN" altLang="en-US" sz="2400" dirty="0">
                <a:solidFill>
                  <a:srgbClr val="1353A2"/>
                </a:solidFill>
                <a:latin typeface="微软雅黑" pitchFamily="34" charset="-122"/>
                <a:ea typeface="微软雅黑" pitchFamily="34" charset="-122"/>
              </a:rPr>
              <a:t>（赫兹）。在计算机网络中，带宽用来表示网络通信线路传送数据的能力，即</a:t>
            </a:r>
            <a:r>
              <a:rPr lang="zh-CN" altLang="en-US" sz="2400" dirty="0">
                <a:solidFill>
                  <a:srgbClr val="FF0000"/>
                </a:solidFill>
                <a:latin typeface="微软雅黑" pitchFamily="34" charset="-122"/>
                <a:ea typeface="微软雅黑" pitchFamily="34" charset="-122"/>
              </a:rPr>
              <a:t>最高速率</a:t>
            </a:r>
            <a:r>
              <a:rPr lang="zh-CN" altLang="en-US" sz="2400" dirty="0">
                <a:solidFill>
                  <a:srgbClr val="1353A2"/>
                </a:solidFill>
                <a:latin typeface="微软雅黑" pitchFamily="34" charset="-122"/>
                <a:ea typeface="微软雅黑" pitchFamily="34" charset="-122"/>
              </a:rPr>
              <a:t>，单位为</a:t>
            </a:r>
            <a:r>
              <a:rPr lang="en-US" altLang="zh-CN" sz="2400" dirty="0">
                <a:solidFill>
                  <a:srgbClr val="FF0000"/>
                </a:solidFill>
                <a:latin typeface="微软雅黑" pitchFamily="34" charset="-122"/>
                <a:ea typeface="微软雅黑" pitchFamily="34" charset="-122"/>
              </a:rPr>
              <a:t>b/s</a:t>
            </a:r>
            <a:r>
              <a:rPr lang="zh-CN" altLang="en-US" sz="2400" dirty="0">
                <a:solidFill>
                  <a:srgbClr val="1353A2"/>
                </a:solidFill>
                <a:latin typeface="微软雅黑" pitchFamily="34" charset="-122"/>
                <a:ea typeface="微软雅黑" pitchFamily="34" charset="-122"/>
              </a:rPr>
              <a:t>。</a:t>
            </a:r>
            <a:endParaRPr lang="zh-CN" altLang="zh-CN"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spTree>
    <p:extLst>
      <p:ext uri="{BB962C8B-B14F-4D97-AF65-F5344CB8AC3E}">
        <p14:creationId xmlns:p14="http://schemas.microsoft.com/office/powerpoint/2010/main" val="12056254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、带宽</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84" y="2327464"/>
            <a:ext cx="2603874" cy="4039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椭圆 8"/>
          <p:cNvSpPr/>
          <p:nvPr/>
        </p:nvSpPr>
        <p:spPr>
          <a:xfrm>
            <a:off x="427425" y="5832637"/>
            <a:ext cx="826718" cy="5761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254143" y="3871272"/>
            <a:ext cx="2190515" cy="2103643"/>
            <a:chOff x="1254143" y="3871272"/>
            <a:chExt cx="2190515" cy="2103643"/>
          </a:xfrm>
        </p:grpSpPr>
        <p:sp>
          <p:nvSpPr>
            <p:cNvPr id="3" name="流程图: 过程 2"/>
            <p:cNvSpPr/>
            <p:nvPr/>
          </p:nvSpPr>
          <p:spPr>
            <a:xfrm>
              <a:off x="2467628" y="3871272"/>
              <a:ext cx="977030" cy="362525"/>
            </a:xfrm>
            <a:prstGeom prst="flowChart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flipV="1">
              <a:off x="1254143" y="4233797"/>
              <a:ext cx="1213485" cy="17411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3532340" y="2327464"/>
            <a:ext cx="7962853" cy="3924300"/>
            <a:chOff x="3532340" y="2327464"/>
            <a:chExt cx="7962853" cy="3924300"/>
          </a:xfrm>
        </p:grpSpPr>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530" y="2327464"/>
              <a:ext cx="7332663"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右箭头 13"/>
            <p:cNvSpPr/>
            <p:nvPr/>
          </p:nvSpPr>
          <p:spPr>
            <a:xfrm>
              <a:off x="3532340" y="3871272"/>
              <a:ext cx="630190" cy="3625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流程图: 过程 19"/>
          <p:cNvSpPr/>
          <p:nvPr/>
        </p:nvSpPr>
        <p:spPr>
          <a:xfrm>
            <a:off x="4379827" y="4887651"/>
            <a:ext cx="1628383" cy="362525"/>
          </a:xfrm>
          <a:prstGeom prst="flowChart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83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heel(1)">
                                      <p:cBhvr>
                                        <p:cTn id="2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、带宽</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03" y="2327464"/>
            <a:ext cx="7332663"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流程图: 过程 15"/>
          <p:cNvSpPr/>
          <p:nvPr/>
        </p:nvSpPr>
        <p:spPr>
          <a:xfrm>
            <a:off x="5813475" y="4620770"/>
            <a:ext cx="725112" cy="362525"/>
          </a:xfrm>
          <a:prstGeom prst="flowChart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538587" y="2386085"/>
            <a:ext cx="4860099" cy="3807058"/>
            <a:chOff x="6538587" y="2386085"/>
            <a:chExt cx="4860099" cy="3807058"/>
          </a:xfrm>
        </p:grpSpPr>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9529" y="2386085"/>
              <a:ext cx="3369157" cy="3807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直接箭头连接符 20"/>
            <p:cNvCxnSpPr>
              <a:endCxn id="19459" idx="1"/>
            </p:cNvCxnSpPr>
            <p:nvPr/>
          </p:nvCxnSpPr>
          <p:spPr>
            <a:xfrm flipV="1">
              <a:off x="6538587" y="4289614"/>
              <a:ext cx="1490942" cy="3897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5" name="流程图: 过程 24"/>
          <p:cNvSpPr/>
          <p:nvPr/>
        </p:nvSpPr>
        <p:spPr>
          <a:xfrm>
            <a:off x="10384077" y="3772611"/>
            <a:ext cx="853857" cy="235717"/>
          </a:xfrm>
          <a:prstGeom prst="flowChart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5323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2</a:t>
              </a:r>
              <a:r>
                <a:rPr lang="zh-CN" altLang="en-US" sz="3200" b="1" dirty="0">
                  <a:solidFill>
                    <a:schemeClr val="bg1"/>
                  </a:solidFill>
                </a:rPr>
                <a:t>、带宽</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101" y="2386085"/>
            <a:ext cx="3369157" cy="3807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流程图: 过程 24"/>
          <p:cNvSpPr/>
          <p:nvPr/>
        </p:nvSpPr>
        <p:spPr>
          <a:xfrm>
            <a:off x="8517698" y="5438572"/>
            <a:ext cx="853857" cy="235717"/>
          </a:xfrm>
          <a:prstGeom prst="flowChart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99201" y="2398612"/>
            <a:ext cx="3705900" cy="3794532"/>
            <a:chOff x="4323629" y="2398612"/>
            <a:chExt cx="3705900" cy="3794532"/>
          </a:xfrm>
        </p:grpSpPr>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3629" y="2398612"/>
              <a:ext cx="3236513" cy="379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左箭头 9"/>
            <p:cNvSpPr/>
            <p:nvPr/>
          </p:nvSpPr>
          <p:spPr>
            <a:xfrm>
              <a:off x="7591119" y="3933173"/>
              <a:ext cx="438410" cy="2254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流程图: 过程 25"/>
          <p:cNvSpPr/>
          <p:nvPr/>
        </p:nvSpPr>
        <p:spPr>
          <a:xfrm>
            <a:off x="6726252" y="3374263"/>
            <a:ext cx="894568" cy="235717"/>
          </a:xfrm>
          <a:prstGeom prst="flowChartProcess">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66932" y="2386085"/>
            <a:ext cx="4032269" cy="3807058"/>
            <a:chOff x="566932" y="2386085"/>
            <a:chExt cx="4032269" cy="3807058"/>
          </a:xfrm>
        </p:grpSpPr>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932" y="2386085"/>
              <a:ext cx="3665400" cy="3807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左箭头 12"/>
            <p:cNvSpPr/>
            <p:nvPr/>
          </p:nvSpPr>
          <p:spPr>
            <a:xfrm>
              <a:off x="4232332" y="3945699"/>
              <a:ext cx="366869" cy="2254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椭圆 28"/>
          <p:cNvSpPr/>
          <p:nvPr/>
        </p:nvSpPr>
        <p:spPr>
          <a:xfrm>
            <a:off x="918595" y="2525766"/>
            <a:ext cx="826718" cy="5761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过程 29"/>
          <p:cNvSpPr/>
          <p:nvPr/>
        </p:nvSpPr>
        <p:spPr>
          <a:xfrm>
            <a:off x="715594" y="3945699"/>
            <a:ext cx="1616396" cy="314687"/>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过程 31"/>
          <p:cNvSpPr/>
          <p:nvPr/>
        </p:nvSpPr>
        <p:spPr>
          <a:xfrm>
            <a:off x="2615936" y="3374263"/>
            <a:ext cx="1505127" cy="1197737"/>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615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heel(1)">
                                      <p:cBhvr>
                                        <p:cTn id="26" dur="500"/>
                                        <p:tgtEl>
                                          <p:spTgt spid="29"/>
                                        </p:tgtEl>
                                      </p:cBhvr>
                                    </p:animEffect>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500"/>
                                        <p:tgtEl>
                                          <p:spTgt spid="30"/>
                                        </p:tgtEl>
                                      </p:cBhvr>
                                    </p:animEffect>
                                  </p:childTnLst>
                                </p:cTn>
                              </p:par>
                            </p:childTnLst>
                          </p:cTn>
                        </p:par>
                        <p:par>
                          <p:cTn id="31" fill="hold">
                            <p:stCondLst>
                              <p:cond delay="1000"/>
                            </p:stCondLst>
                            <p:childTnLst>
                              <p:par>
                                <p:cTn id="32" presetID="22" presetClass="entr" presetSubtype="4"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9" grpId="0" animBg="1"/>
      <p:bldP spid="30" grpId="0" animBg="1"/>
      <p:bldP spid="3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3</a:t>
              </a:r>
              <a:r>
                <a:rPr lang="zh-CN" altLang="en-US" sz="3200" b="1" dirty="0">
                  <a:solidFill>
                    <a:schemeClr val="bg1"/>
                  </a:solidFill>
                </a:rPr>
                <a:t>、吞吐量</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3" y="2303399"/>
            <a:ext cx="10654409" cy="11350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FF0000"/>
                </a:solidFill>
                <a:latin typeface="微软雅黑" pitchFamily="34" charset="-122"/>
                <a:ea typeface="微软雅黑" pitchFamily="34" charset="-122"/>
              </a:rPr>
              <a:t>吞吐量表示单位时间内通过某个网络（或信道、接口）的数据量</a:t>
            </a:r>
            <a:r>
              <a:rPr lang="zh-CN" altLang="en-US" sz="2400" dirty="0">
                <a:solidFill>
                  <a:srgbClr val="1353A2"/>
                </a:solidFill>
                <a:latin typeface="微软雅黑" pitchFamily="34" charset="-122"/>
                <a:ea typeface="微软雅黑" pitchFamily="34" charset="-122"/>
              </a:rPr>
              <a:t>，包括该时间内因上传或下载产生的所有流量，如图所示。</a:t>
            </a:r>
            <a:endParaRPr lang="zh-CN" altLang="zh-CN"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9" name="图片 8"/>
          <p:cNvPicPr/>
          <p:nvPr/>
        </p:nvPicPr>
        <p:blipFill>
          <a:blip r:embed="rId3"/>
          <a:stretch>
            <a:fillRect/>
          </a:stretch>
        </p:blipFill>
        <p:spPr>
          <a:xfrm>
            <a:off x="3309652" y="3438453"/>
            <a:ext cx="6090789" cy="1748263"/>
          </a:xfrm>
          <a:prstGeom prst="rect">
            <a:avLst/>
          </a:prstGeom>
        </p:spPr>
      </p:pic>
    </p:spTree>
    <p:extLst>
      <p:ext uri="{BB962C8B-B14F-4D97-AF65-F5344CB8AC3E}">
        <p14:creationId xmlns:p14="http://schemas.microsoft.com/office/powerpoint/2010/main" val="214255867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、时延</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3" y="2303399"/>
            <a:ext cx="10654409" cy="168905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FF0000"/>
                </a:solidFill>
                <a:latin typeface="微软雅黑" pitchFamily="34" charset="-122"/>
                <a:ea typeface="微软雅黑" pitchFamily="34" charset="-122"/>
              </a:rPr>
              <a:t>时延指数据从网络的一端传送到另一端所需的时间，也称为延迟或迟延</a:t>
            </a:r>
            <a:r>
              <a:rPr lang="zh-CN" altLang="en-US" sz="2400" dirty="0">
                <a:solidFill>
                  <a:srgbClr val="1353A2"/>
                </a:solidFill>
                <a:latin typeface="微软雅黑" pitchFamily="34" charset="-122"/>
                <a:ea typeface="微软雅黑" pitchFamily="34" charset="-122"/>
              </a:rPr>
              <a:t>。时延是一个非常重要的性能指标，它</a:t>
            </a:r>
            <a:r>
              <a:rPr lang="zh-CN" altLang="en-US" sz="2400" dirty="0">
                <a:solidFill>
                  <a:srgbClr val="FF0000"/>
                </a:solidFill>
                <a:latin typeface="微软雅黑" pitchFamily="34" charset="-122"/>
                <a:ea typeface="微软雅黑" pitchFamily="34" charset="-122"/>
              </a:rPr>
              <a:t>包含发送时延、传播时延、处理时延和排队时延。</a:t>
            </a:r>
            <a:endParaRPr lang="zh-CN" altLang="zh-CN" sz="2400" dirty="0">
              <a:solidFill>
                <a:srgbClr val="FF0000"/>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spTree>
    <p:extLst>
      <p:ext uri="{BB962C8B-B14F-4D97-AF65-F5344CB8AC3E}">
        <p14:creationId xmlns:p14="http://schemas.microsoft.com/office/powerpoint/2010/main" val="10854423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8309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、时延</a:t>
              </a:r>
              <a:r>
                <a:rPr lang="en-US" altLang="zh-CN" sz="3200" b="1" dirty="0">
                  <a:solidFill>
                    <a:schemeClr val="bg1"/>
                  </a:solidFill>
                </a:rPr>
                <a:t>——</a:t>
              </a:r>
              <a:r>
                <a:rPr lang="zh-CN" altLang="en-US" sz="3200" b="1" dirty="0">
                  <a:solidFill>
                    <a:schemeClr val="bg1"/>
                  </a:solidFill>
                </a:rPr>
                <a:t>发送时延</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3000498"/>
            <a:ext cx="5121605" cy="286232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发送时延指主机或路由器发送数据所耗费的时间，即从发送数据中的第一个比特开始，到数据中最后一个比特发送完毕所需要的时间。如图所示，表示一段数据的发送过程。</a:t>
            </a:r>
            <a:endParaRPr lang="zh-CN" altLang="zh-CN"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215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546" y="2501921"/>
            <a:ext cx="3554782" cy="3859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69179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8309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、时延</a:t>
              </a:r>
              <a:r>
                <a:rPr lang="en-US" altLang="zh-CN" sz="3200" b="1" dirty="0">
                  <a:solidFill>
                    <a:schemeClr val="bg1"/>
                  </a:solidFill>
                </a:rPr>
                <a:t>——</a:t>
              </a:r>
              <a:r>
                <a:rPr lang="zh-CN" altLang="en-US" sz="3200" b="1" dirty="0">
                  <a:solidFill>
                    <a:schemeClr val="bg1"/>
                  </a:solidFill>
                </a:rPr>
                <a:t>发送时延</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400333"/>
            <a:ext cx="10654409" cy="23083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FF0000"/>
                </a:solidFill>
                <a:latin typeface="微软雅黑" pitchFamily="34" charset="-122"/>
                <a:ea typeface="微软雅黑" pitchFamily="34" charset="-122"/>
              </a:rPr>
              <a:t>发送时延</a:t>
            </a:r>
            <a:r>
              <a:rPr lang="en-US" altLang="zh-CN" sz="2400" dirty="0">
                <a:solidFill>
                  <a:srgbClr val="FF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数据帧长度</a:t>
            </a:r>
            <a:r>
              <a:rPr lang="en-US" altLang="zh-CN" sz="2400" dirty="0">
                <a:solidFill>
                  <a:srgbClr val="FF0000"/>
                </a:solidFill>
                <a:latin typeface="微软雅黑" pitchFamily="34" charset="-122"/>
                <a:ea typeface="微软雅黑" pitchFamily="34" charset="-122"/>
              </a:rPr>
              <a:t>(b)/</a:t>
            </a:r>
            <a:r>
              <a:rPr lang="zh-CN" altLang="en-US" sz="2400" dirty="0">
                <a:solidFill>
                  <a:srgbClr val="FF0000"/>
                </a:solidFill>
                <a:latin typeface="微软雅黑" pitchFamily="34" charset="-122"/>
                <a:ea typeface="微软雅黑" pitchFamily="34" charset="-122"/>
              </a:rPr>
              <a:t>发送速率</a:t>
            </a:r>
            <a:r>
              <a:rPr lang="en-US" altLang="zh-CN" sz="2400" dirty="0">
                <a:solidFill>
                  <a:srgbClr val="FF0000"/>
                </a:solidFill>
                <a:latin typeface="微软雅黑" pitchFamily="34" charset="-122"/>
                <a:ea typeface="微软雅黑" pitchFamily="34" charset="-122"/>
              </a:rPr>
              <a:t>(b/s)</a:t>
            </a:r>
          </a:p>
          <a:p>
            <a:pPr marL="342900" indent="-342900" defTabSz="720725">
              <a:lnSpc>
                <a:spcPct val="150000"/>
              </a:lnSpc>
              <a:buFont typeface="Wingdings" panose="05000000000000000000" pitchFamily="2" charset="2"/>
              <a:buChar char="l"/>
            </a:pPr>
            <a:r>
              <a:rPr lang="zh-CN" altLang="en-US" sz="2400" dirty="0">
                <a:solidFill>
                  <a:srgbClr val="1353A2"/>
                </a:solidFill>
                <a:latin typeface="微软雅黑" pitchFamily="34" charset="-122"/>
                <a:ea typeface="微软雅黑" pitchFamily="34" charset="-122"/>
              </a:rPr>
              <a:t>发送时延与数据帧的长度和发送速率（即带宽）有关</a:t>
            </a:r>
            <a:endParaRPr lang="en-US" altLang="zh-CN" sz="2400" dirty="0">
              <a:solidFill>
                <a:srgbClr val="1353A2"/>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1353A2"/>
                </a:solidFill>
                <a:latin typeface="微软雅黑" pitchFamily="34" charset="-122"/>
                <a:ea typeface="微软雅黑" pitchFamily="34" charset="-122"/>
              </a:rPr>
              <a:t>发送时延与数据帧长度成正比，随着数据帧长度的增加而增加</a:t>
            </a:r>
            <a:endParaRPr lang="en-US" altLang="zh-CN" sz="2400" dirty="0">
              <a:solidFill>
                <a:srgbClr val="1353A2"/>
              </a:solidFill>
              <a:latin typeface="微软雅黑" pitchFamily="34" charset="-122"/>
              <a:ea typeface="微软雅黑" pitchFamily="34" charset="-122"/>
            </a:endParaRPr>
          </a:p>
          <a:p>
            <a:pPr marL="342900" indent="-342900" defTabSz="720725">
              <a:lnSpc>
                <a:spcPct val="150000"/>
              </a:lnSpc>
              <a:buFont typeface="Wingdings" panose="05000000000000000000" pitchFamily="2" charset="2"/>
              <a:buChar char="l"/>
            </a:pPr>
            <a:r>
              <a:rPr lang="zh-CN" altLang="en-US" sz="2400" dirty="0">
                <a:solidFill>
                  <a:srgbClr val="1353A2"/>
                </a:solidFill>
                <a:latin typeface="微软雅黑" pitchFamily="34" charset="-122"/>
                <a:ea typeface="微软雅黑" pitchFamily="34" charset="-122"/>
              </a:rPr>
              <a:t>与发送速率成反比，随着发送速率的增加而减小</a:t>
            </a:r>
            <a:endParaRPr lang="en-US" altLang="zh-CN"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spTree>
    <p:extLst>
      <p:ext uri="{BB962C8B-B14F-4D97-AF65-F5344CB8AC3E}">
        <p14:creationId xmlns:p14="http://schemas.microsoft.com/office/powerpoint/2010/main" val="401266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8309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、时延</a:t>
              </a:r>
              <a:r>
                <a:rPr lang="en-US" altLang="zh-CN" sz="3200" b="1" dirty="0">
                  <a:solidFill>
                    <a:schemeClr val="bg1"/>
                  </a:solidFill>
                </a:rPr>
                <a:t>——</a:t>
              </a:r>
              <a:r>
                <a:rPr lang="zh-CN" altLang="en-US" sz="3200" b="1" dirty="0">
                  <a:solidFill>
                    <a:schemeClr val="bg1"/>
                  </a:solidFill>
                </a:rPr>
                <a:t>传播送时延</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400333"/>
            <a:ext cx="10654409" cy="11350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传播时延指电磁波在信道中传播时所需花费的时间，即从最后一比特发送完毕，到最后一比特到达路由器接口所需的时间，如图所示。</a:t>
            </a:r>
            <a:endParaRPr lang="en-US" altLang="zh-CN"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9" name="图片 8"/>
          <p:cNvPicPr/>
          <p:nvPr/>
        </p:nvPicPr>
        <p:blipFill>
          <a:blip r:embed="rId3"/>
          <a:stretch>
            <a:fillRect/>
          </a:stretch>
        </p:blipFill>
        <p:spPr>
          <a:xfrm>
            <a:off x="3125161" y="3639716"/>
            <a:ext cx="6085654" cy="1671320"/>
          </a:xfrm>
          <a:prstGeom prst="rect">
            <a:avLst/>
          </a:prstGeom>
        </p:spPr>
      </p:pic>
    </p:spTree>
    <p:extLst>
      <p:ext uri="{BB962C8B-B14F-4D97-AF65-F5344CB8AC3E}">
        <p14:creationId xmlns:p14="http://schemas.microsoft.com/office/powerpoint/2010/main" val="171485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40784" y="1268760"/>
            <a:ext cx="10654409" cy="1008112"/>
            <a:chOff x="395441" y="968316"/>
            <a:chExt cx="10210154" cy="1008112"/>
          </a:xfrm>
          <a:solidFill>
            <a:srgbClr val="1353A2"/>
          </a:solidFill>
        </p:grpSpPr>
        <p:sp>
          <p:nvSpPr>
            <p:cNvPr id="3"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4"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1</a:t>
              </a:r>
              <a:r>
                <a:rPr lang="zh-CN" altLang="en-US" sz="3200" b="1" dirty="0">
                  <a:solidFill>
                    <a:schemeClr val="bg1"/>
                  </a:solidFill>
                </a:rPr>
                <a:t>、第一阶段：远程终端联机</a:t>
              </a:r>
              <a:endParaRPr lang="en-US" altLang="zh-CN" sz="3200" b="1" dirty="0">
                <a:solidFill>
                  <a:schemeClr val="bg1"/>
                </a:solidFill>
              </a:endParaRPr>
            </a:p>
          </p:txBody>
        </p:sp>
        <p:pic>
          <p:nvPicPr>
            <p:cNvPr id="5" name="图片 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9" name="TextBox 1"/>
          <p:cNvSpPr txBox="1"/>
          <p:nvPr/>
        </p:nvSpPr>
        <p:spPr>
          <a:xfrm>
            <a:off x="2308382" y="502131"/>
            <a:ext cx="5708275" cy="584775"/>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1.1.1</a:t>
            </a:r>
            <a:r>
              <a:rPr lang="zh-CN" altLang="en-US" sz="3200" kern="1200" dirty="0">
                <a:solidFill>
                  <a:srgbClr val="1353A2"/>
                </a:solidFill>
                <a:latin typeface="微软雅黑" pitchFamily="34" charset="-122"/>
                <a:ea typeface="微软雅黑" pitchFamily="34" charset="-122"/>
                <a:cs typeface="+mn-cs"/>
              </a:rPr>
              <a:t>计算机网络的产生与发展</a:t>
            </a:r>
          </a:p>
        </p:txBody>
      </p:sp>
      <p:sp>
        <p:nvSpPr>
          <p:cNvPr id="6" name="矩形 5"/>
          <p:cNvSpPr/>
          <p:nvPr/>
        </p:nvSpPr>
        <p:spPr>
          <a:xfrm>
            <a:off x="840784" y="2312404"/>
            <a:ext cx="4321735" cy="3913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indent="457200">
              <a:lnSpc>
                <a:spcPct val="140000"/>
              </a:lnSpc>
            </a:pPr>
            <a:r>
              <a:rPr lang="zh-CN" altLang="zh-CN" sz="2400" dirty="0">
                <a:solidFill>
                  <a:srgbClr val="1353A2"/>
                </a:solidFill>
                <a:latin typeface="微软雅黑"/>
                <a:ea typeface="微软雅黑"/>
                <a:cs typeface="微软雅黑"/>
              </a:rPr>
              <a:t>计算机在与终端设备相连时，必须使用线路控制器接口，由于终端设备不唯一，</a:t>
            </a:r>
            <a:r>
              <a:rPr lang="zh-CN" altLang="zh-CN" sz="2400" dirty="0">
                <a:solidFill>
                  <a:srgbClr val="FF0000"/>
                </a:solidFill>
                <a:latin typeface="微软雅黑"/>
                <a:ea typeface="微软雅黑"/>
                <a:cs typeface="微软雅黑"/>
              </a:rPr>
              <a:t>为了避免计算机使用多个线路控制器，多重线路控制器应运而生。</a:t>
            </a:r>
            <a:r>
              <a:rPr lang="zh-CN" altLang="zh-CN" sz="2400" dirty="0">
                <a:solidFill>
                  <a:srgbClr val="1353A2"/>
                </a:solidFill>
                <a:latin typeface="微软雅黑"/>
                <a:ea typeface="微软雅黑"/>
                <a:cs typeface="微软雅黑"/>
              </a:rPr>
              <a:t>此时计算机可与多台终端设备相连，</a:t>
            </a:r>
            <a:r>
              <a:rPr lang="zh-CN" altLang="zh-CN" sz="2400" dirty="0">
                <a:solidFill>
                  <a:srgbClr val="FF0000"/>
                </a:solidFill>
                <a:latin typeface="微软雅黑"/>
                <a:ea typeface="微软雅黑"/>
                <a:cs typeface="微软雅黑"/>
              </a:rPr>
              <a:t>初阶计算机网络诞生</a:t>
            </a:r>
            <a:r>
              <a:rPr lang="zh-CN" altLang="en-US" sz="2400" dirty="0">
                <a:solidFill>
                  <a:srgbClr val="1353A2"/>
                </a:solidFill>
                <a:latin typeface="微软雅黑"/>
                <a:ea typeface="微软雅黑"/>
                <a:cs typeface="微软雅黑"/>
              </a:rPr>
              <a:t>。</a:t>
            </a:r>
          </a:p>
        </p:txBody>
      </p:sp>
      <p:pic>
        <p:nvPicPr>
          <p:cNvPr id="14" name="图片 13"/>
          <p:cNvPicPr/>
          <p:nvPr/>
        </p:nvPicPr>
        <p:blipFill>
          <a:blip r:embed="rId3"/>
          <a:stretch>
            <a:fillRect/>
          </a:stretch>
        </p:blipFill>
        <p:spPr>
          <a:xfrm>
            <a:off x="5261770" y="2469640"/>
            <a:ext cx="6213621" cy="3229702"/>
          </a:xfrm>
          <a:prstGeom prst="rect">
            <a:avLst/>
          </a:prstGeom>
        </p:spPr>
      </p:pic>
    </p:spTree>
    <p:extLst>
      <p:ext uri="{BB962C8B-B14F-4D97-AF65-F5344CB8AC3E}">
        <p14:creationId xmlns:p14="http://schemas.microsoft.com/office/powerpoint/2010/main" val="26436185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8309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、时延</a:t>
              </a:r>
              <a:r>
                <a:rPr lang="en-US" altLang="zh-CN" sz="3200" b="1" dirty="0">
                  <a:solidFill>
                    <a:schemeClr val="bg1"/>
                  </a:solidFill>
                </a:rPr>
                <a:t>——</a:t>
              </a:r>
              <a:r>
                <a:rPr lang="zh-CN" altLang="en-US" sz="3200" b="1" dirty="0">
                  <a:solidFill>
                    <a:schemeClr val="bg1"/>
                  </a:solidFill>
                </a:rPr>
                <a:t>发送时延</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400333"/>
            <a:ext cx="10654409" cy="1754326"/>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FF0000"/>
                </a:solidFill>
                <a:latin typeface="微软雅黑" pitchFamily="34" charset="-122"/>
                <a:ea typeface="微软雅黑" pitchFamily="34" charset="-122"/>
              </a:rPr>
              <a:t>传播时延</a:t>
            </a:r>
            <a:r>
              <a:rPr lang="en-US" altLang="zh-CN" sz="2400" dirty="0">
                <a:solidFill>
                  <a:srgbClr val="FF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信道长度</a:t>
            </a:r>
            <a:r>
              <a:rPr lang="en-US" altLang="zh-CN" sz="2400" dirty="0">
                <a:solidFill>
                  <a:srgbClr val="FF0000"/>
                </a:solidFill>
                <a:latin typeface="微软雅黑" pitchFamily="34" charset="-122"/>
                <a:ea typeface="微软雅黑" pitchFamily="34" charset="-122"/>
              </a:rPr>
              <a:t>(m)/</a:t>
            </a:r>
            <a:r>
              <a:rPr lang="zh-CN" altLang="en-US" sz="2400" dirty="0">
                <a:solidFill>
                  <a:srgbClr val="FF0000"/>
                </a:solidFill>
                <a:latin typeface="微软雅黑" pitchFamily="34" charset="-122"/>
                <a:ea typeface="微软雅黑" pitchFamily="34" charset="-122"/>
              </a:rPr>
              <a:t>电磁波在信道上的传播速率</a:t>
            </a:r>
            <a:r>
              <a:rPr lang="en-US" altLang="zh-CN" sz="2400" dirty="0">
                <a:solidFill>
                  <a:srgbClr val="FF0000"/>
                </a:solidFill>
                <a:latin typeface="微软雅黑" pitchFamily="34" charset="-122"/>
                <a:ea typeface="微软雅黑" pitchFamily="34" charset="-122"/>
              </a:rPr>
              <a:t>(m/s)</a:t>
            </a:r>
          </a:p>
          <a:p>
            <a:pPr indent="457200" defTabSz="720725">
              <a:lnSpc>
                <a:spcPct val="150000"/>
              </a:lnSpc>
            </a:pPr>
            <a:r>
              <a:rPr lang="zh-CN" altLang="en-US" sz="2400" dirty="0">
                <a:solidFill>
                  <a:srgbClr val="1353A2"/>
                </a:solidFill>
                <a:latin typeface="微软雅黑" pitchFamily="34" charset="-122"/>
                <a:ea typeface="微软雅黑" pitchFamily="34" charset="-122"/>
              </a:rPr>
              <a:t>传播时延和信道长度以及电磁波在信道上的传播效率有关，传播速率又与传播介质有关。</a:t>
            </a:r>
            <a:endParaRPr lang="en-US" altLang="zh-CN"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spTree>
    <p:extLst>
      <p:ext uri="{BB962C8B-B14F-4D97-AF65-F5344CB8AC3E}">
        <p14:creationId xmlns:p14="http://schemas.microsoft.com/office/powerpoint/2010/main" val="18996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83099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4</a:t>
              </a:r>
              <a:r>
                <a:rPr lang="zh-CN" altLang="en-US" sz="3200" b="1" dirty="0">
                  <a:solidFill>
                    <a:schemeClr val="bg1"/>
                  </a:solidFill>
                </a:rPr>
                <a:t>、时延</a:t>
              </a:r>
              <a:r>
                <a:rPr lang="en-US" altLang="zh-CN" sz="3200" b="1" dirty="0">
                  <a:solidFill>
                    <a:schemeClr val="bg1"/>
                  </a:solidFill>
                </a:rPr>
                <a:t>——</a:t>
              </a:r>
              <a:r>
                <a:rPr lang="zh-CN" altLang="en-US" sz="3200" b="1" dirty="0">
                  <a:solidFill>
                    <a:schemeClr val="bg1"/>
                  </a:solidFill>
                </a:rPr>
                <a:t>排队时延</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317725"/>
            <a:ext cx="10654409" cy="1754326"/>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数据在网络中传播时会经过许多路由器，到达路由器时数据需先进入路由器的输入队列排队等候处理，在路由器确定了转发接口后，还要到输出队列中排队等候转发，由此就产生了排队时延，如图所示。</a:t>
            </a:r>
            <a:endParaRPr lang="zh-CN" altLang="zh-CN"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9" name="图片 8"/>
          <p:cNvPicPr/>
          <p:nvPr/>
        </p:nvPicPr>
        <p:blipFill>
          <a:blip r:embed="rId3"/>
          <a:stretch>
            <a:fillRect/>
          </a:stretch>
        </p:blipFill>
        <p:spPr>
          <a:xfrm>
            <a:off x="2397984" y="4072051"/>
            <a:ext cx="7540008" cy="1714974"/>
          </a:xfrm>
          <a:prstGeom prst="rect">
            <a:avLst/>
          </a:prstGeom>
        </p:spPr>
      </p:pic>
    </p:spTree>
    <p:extLst>
      <p:ext uri="{BB962C8B-B14F-4D97-AF65-F5344CB8AC3E}">
        <p14:creationId xmlns:p14="http://schemas.microsoft.com/office/powerpoint/2010/main" val="30301099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5</a:t>
              </a:r>
              <a:r>
                <a:rPr lang="zh-CN" altLang="en-US" sz="3200" b="1" dirty="0">
                  <a:solidFill>
                    <a:schemeClr val="bg1"/>
                  </a:solidFill>
                </a:rPr>
                <a:t>、时延带宽积</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317725"/>
            <a:ext cx="10654409" cy="11350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时延带宽积可用来计算信道上有多少比特，其计算公式如下：</a:t>
            </a:r>
          </a:p>
          <a:p>
            <a:pPr indent="457200" defTabSz="720725">
              <a:lnSpc>
                <a:spcPct val="150000"/>
              </a:lnSpc>
            </a:pPr>
            <a:r>
              <a:rPr lang="zh-CN" altLang="en-US" sz="2400" dirty="0">
                <a:solidFill>
                  <a:srgbClr val="FF0000"/>
                </a:solidFill>
                <a:latin typeface="微软雅黑" pitchFamily="34" charset="-122"/>
                <a:ea typeface="微软雅黑" pitchFamily="34" charset="-122"/>
              </a:rPr>
              <a:t>时延带宽积</a:t>
            </a:r>
            <a:r>
              <a:rPr lang="en-US" altLang="zh-CN" sz="2400" dirty="0">
                <a:solidFill>
                  <a:srgbClr val="FF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传播时延</a:t>
            </a:r>
            <a:r>
              <a:rPr lang="en-US" altLang="zh-CN" sz="2400" dirty="0">
                <a:solidFill>
                  <a:srgbClr val="FF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带宽</a:t>
            </a: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sp>
        <p:nvSpPr>
          <p:cNvPr id="3" name="矩形 2"/>
          <p:cNvSpPr/>
          <p:nvPr/>
        </p:nvSpPr>
        <p:spPr>
          <a:xfrm>
            <a:off x="840784" y="3569298"/>
            <a:ext cx="10654409" cy="11350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400" dirty="0">
                <a:solidFill>
                  <a:srgbClr val="FF0000"/>
                </a:solidFill>
                <a:latin typeface="微软雅黑" pitchFamily="34" charset="-122"/>
                <a:ea typeface="微软雅黑" pitchFamily="34" charset="-122"/>
              </a:rPr>
              <a:t>形象地将信道视为容器，则该容器的截面积表示带宽，长度表示传播时延</a:t>
            </a:r>
            <a:r>
              <a:rPr lang="zh-CN" altLang="zh-CN" sz="2400" dirty="0">
                <a:solidFill>
                  <a:srgbClr val="1353A2"/>
                </a:solidFill>
                <a:latin typeface="微软雅黑" pitchFamily="34" charset="-122"/>
                <a:ea typeface="微软雅黑" pitchFamily="34" charset="-122"/>
              </a:rPr>
              <a:t>，如图所示。</a:t>
            </a:r>
            <a:endParaRPr lang="zh-CN" altLang="en-US" sz="2400" dirty="0">
              <a:solidFill>
                <a:srgbClr val="1353A2"/>
              </a:solidFill>
              <a:latin typeface="微软雅黑" pitchFamily="34" charset="-122"/>
              <a:ea typeface="微软雅黑" pitchFamily="34" charset="-122"/>
            </a:endParaRPr>
          </a:p>
        </p:txBody>
      </p:sp>
      <p:pic>
        <p:nvPicPr>
          <p:cNvPr id="10" name="图片 9"/>
          <p:cNvPicPr/>
          <p:nvPr/>
        </p:nvPicPr>
        <p:blipFill>
          <a:blip r:embed="rId3">
            <a:extLst>
              <a:ext uri="{28A0092B-C50C-407E-A947-70E740481C1C}">
                <a14:useLocalDpi xmlns:a14="http://schemas.microsoft.com/office/drawing/2010/main" val="0"/>
              </a:ext>
            </a:extLst>
          </a:blip>
          <a:srcRect/>
          <a:stretch>
            <a:fillRect/>
          </a:stretch>
        </p:blipFill>
        <p:spPr bwMode="auto">
          <a:xfrm>
            <a:off x="3404087" y="4749717"/>
            <a:ext cx="5527802" cy="1569090"/>
          </a:xfrm>
          <a:prstGeom prst="rect">
            <a:avLst/>
          </a:prstGeom>
          <a:noFill/>
          <a:ln>
            <a:noFill/>
          </a:ln>
        </p:spPr>
      </p:pic>
    </p:spTree>
    <p:extLst>
      <p:ext uri="{BB962C8B-B14F-4D97-AF65-F5344CB8AC3E}">
        <p14:creationId xmlns:p14="http://schemas.microsoft.com/office/powerpoint/2010/main" val="26965833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6</a:t>
              </a:r>
              <a:r>
                <a:rPr lang="zh-CN" altLang="en-US" sz="3200" b="1" dirty="0">
                  <a:solidFill>
                    <a:schemeClr val="bg1"/>
                  </a:solidFill>
                </a:rPr>
                <a:t>、往返时间</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317725"/>
            <a:ext cx="10654409" cy="11350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FF0000"/>
                </a:solidFill>
                <a:latin typeface="微软雅黑" pitchFamily="34" charset="-122"/>
                <a:ea typeface="微软雅黑" pitchFamily="34" charset="-122"/>
              </a:rPr>
              <a:t>往返时间</a:t>
            </a:r>
            <a:r>
              <a:rPr lang="zh-CN" altLang="en-US" sz="2400" dirty="0">
                <a:solidFill>
                  <a:srgbClr val="1353A2"/>
                </a:solidFill>
                <a:latin typeface="微软雅黑" pitchFamily="34" charset="-122"/>
                <a:ea typeface="微软雅黑" pitchFamily="34" charset="-122"/>
              </a:rPr>
              <a:t>表示从发送端发送数据，至发送端接收到来自接收端的确认信息（接收端在收到数据时立刻发送确认信息）这整个过程历经的时间。</a:t>
            </a:r>
            <a:endParaRPr lang="zh-CN" altLang="en-US" sz="2400" dirty="0">
              <a:solidFill>
                <a:srgbClr val="FF0000"/>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sp>
        <p:nvSpPr>
          <p:cNvPr id="3" name="矩形 2"/>
          <p:cNvSpPr/>
          <p:nvPr/>
        </p:nvSpPr>
        <p:spPr>
          <a:xfrm>
            <a:off x="840784" y="3531100"/>
            <a:ext cx="10654409" cy="1754326"/>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400" dirty="0">
                <a:solidFill>
                  <a:srgbClr val="1353A2"/>
                </a:solidFill>
                <a:latin typeface="微软雅黑" pitchFamily="34" charset="-122"/>
                <a:ea typeface="微软雅黑" pitchFamily="34" charset="-122"/>
              </a:rPr>
              <a:t>往返时间是计算机网络的一项重要性能指标，它可能不只包括</a:t>
            </a:r>
            <a:r>
              <a:rPr lang="zh-CN" altLang="zh-CN" sz="2400" dirty="0">
                <a:solidFill>
                  <a:srgbClr val="FF0000"/>
                </a:solidFill>
                <a:latin typeface="微软雅黑" pitchFamily="34" charset="-122"/>
                <a:ea typeface="微软雅黑" pitchFamily="34" charset="-122"/>
              </a:rPr>
              <a:t>双倍传播时延</a:t>
            </a:r>
            <a:r>
              <a:rPr lang="zh-CN" altLang="zh-CN" sz="2400" dirty="0">
                <a:solidFill>
                  <a:srgbClr val="1353A2"/>
                </a:solidFill>
                <a:latin typeface="微软雅黑" pitchFamily="34" charset="-122"/>
                <a:ea typeface="微软雅黑" pitchFamily="34" charset="-122"/>
              </a:rPr>
              <a:t>，当数据经由路由器转发时，往返时间还会包括</a:t>
            </a:r>
            <a:r>
              <a:rPr lang="zh-CN" altLang="zh-CN" sz="2400" dirty="0">
                <a:solidFill>
                  <a:srgbClr val="FF0000"/>
                </a:solidFill>
                <a:latin typeface="微软雅黑" pitchFamily="34" charset="-122"/>
                <a:ea typeface="微软雅黑" pitchFamily="34" charset="-122"/>
              </a:rPr>
              <a:t>处理时延</a:t>
            </a:r>
            <a:r>
              <a:rPr lang="zh-CN" altLang="zh-CN" sz="2400" dirty="0">
                <a:solidFill>
                  <a:srgbClr val="1353A2"/>
                </a:solidFill>
                <a:latin typeface="微软雅黑" pitchFamily="34" charset="-122"/>
                <a:ea typeface="微软雅黑" pitchFamily="34" charset="-122"/>
              </a:rPr>
              <a:t>、</a:t>
            </a:r>
            <a:r>
              <a:rPr lang="zh-CN" altLang="zh-CN" sz="2400" dirty="0">
                <a:solidFill>
                  <a:srgbClr val="FF0000"/>
                </a:solidFill>
                <a:latin typeface="微软雅黑" pitchFamily="34" charset="-122"/>
                <a:ea typeface="微软雅黑" pitchFamily="34" charset="-122"/>
              </a:rPr>
              <a:t>排队时延</a:t>
            </a:r>
            <a:r>
              <a:rPr lang="zh-CN" altLang="zh-CN" sz="2400" dirty="0">
                <a:solidFill>
                  <a:srgbClr val="1353A2"/>
                </a:solidFill>
                <a:latin typeface="微软雅黑" pitchFamily="34" charset="-122"/>
                <a:ea typeface="微软雅黑" pitchFamily="34" charset="-122"/>
              </a:rPr>
              <a:t>以及转发数据时的</a:t>
            </a:r>
            <a:r>
              <a:rPr lang="zh-CN" altLang="zh-CN" sz="2400" dirty="0">
                <a:solidFill>
                  <a:srgbClr val="FF0000"/>
                </a:solidFill>
                <a:latin typeface="微软雅黑" pitchFamily="34" charset="-122"/>
                <a:ea typeface="微软雅黑" pitchFamily="34" charset="-122"/>
              </a:rPr>
              <a:t>发送时延</a:t>
            </a:r>
            <a:r>
              <a:rPr lang="zh-CN" altLang="zh-CN" sz="2400" dirty="0">
                <a:solidFill>
                  <a:srgbClr val="1353A2"/>
                </a:solidFill>
                <a:latin typeface="微软雅黑" pitchFamily="34" charset="-122"/>
                <a:ea typeface="微软雅黑" pitchFamily="34" charset="-122"/>
              </a:rPr>
              <a:t>。数据经过的路由器越多，其往返时间就越长。</a:t>
            </a:r>
            <a:endParaRPr lang="zh-CN" altLang="en-US" sz="2400" dirty="0">
              <a:solidFill>
                <a:srgbClr val="1353A2"/>
              </a:solidFill>
              <a:latin typeface="微软雅黑" pitchFamily="34" charset="-122"/>
              <a:ea typeface="微软雅黑" pitchFamily="34" charset="-122"/>
            </a:endParaRPr>
          </a:p>
        </p:txBody>
      </p:sp>
    </p:spTree>
    <p:extLst>
      <p:ext uri="{BB962C8B-B14F-4D97-AF65-F5344CB8AC3E}">
        <p14:creationId xmlns:p14="http://schemas.microsoft.com/office/powerpoint/2010/main" val="24237401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6</a:t>
              </a:r>
              <a:r>
                <a:rPr lang="zh-CN" altLang="en-US" sz="3200" b="1" dirty="0">
                  <a:solidFill>
                    <a:schemeClr val="bg1"/>
                  </a:solidFill>
                </a:rPr>
                <a:t>、往返时间</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317725"/>
            <a:ext cx="10654409" cy="58105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使用</a:t>
            </a:r>
            <a:r>
              <a:rPr lang="en-US" altLang="zh-CN" sz="2400" dirty="0">
                <a:solidFill>
                  <a:srgbClr val="1353A2"/>
                </a:solidFill>
                <a:latin typeface="微软雅黑" pitchFamily="34" charset="-122"/>
                <a:ea typeface="微软雅黑" pitchFamily="34" charset="-122"/>
              </a:rPr>
              <a:t>ping</a:t>
            </a:r>
            <a:r>
              <a:rPr lang="zh-CN" altLang="en-US" sz="2400" dirty="0">
                <a:solidFill>
                  <a:srgbClr val="1353A2"/>
                </a:solidFill>
                <a:latin typeface="微软雅黑" pitchFamily="34" charset="-122"/>
                <a:ea typeface="微软雅黑" pitchFamily="34" charset="-122"/>
              </a:rPr>
              <a:t>命令分别对</a:t>
            </a:r>
            <a:r>
              <a:rPr lang="zh-CN" altLang="en-US" sz="2400" dirty="0">
                <a:solidFill>
                  <a:srgbClr val="FF0000"/>
                </a:solidFill>
                <a:latin typeface="微软雅黑" pitchFamily="34" charset="-122"/>
                <a:ea typeface="微软雅黑" pitchFamily="34" charset="-122"/>
              </a:rPr>
              <a:t>本地网络</a:t>
            </a:r>
            <a:r>
              <a:rPr lang="zh-CN" altLang="en-US" sz="2400" dirty="0">
                <a:solidFill>
                  <a:srgbClr val="1353A2"/>
                </a:solidFill>
                <a:latin typeface="微软雅黑" pitchFamily="34" charset="-122"/>
                <a:ea typeface="微软雅黑" pitchFamily="34" charset="-122"/>
              </a:rPr>
              <a:t>、国内网站和国外网站进行测试</a:t>
            </a:r>
            <a:r>
              <a:rPr lang="en-US" altLang="zh-CN" sz="2400" dirty="0">
                <a:solidFill>
                  <a:srgbClr val="1353A2"/>
                </a:solidFill>
                <a:latin typeface="微软雅黑" pitchFamily="34" charset="-122"/>
                <a:ea typeface="微软雅黑" pitchFamily="34" charset="-122"/>
              </a:rPr>
              <a:t>:</a:t>
            </a:r>
            <a:endParaRPr lang="zh-CN" altLang="en-US"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9" name="图片 8"/>
          <p:cNvPicPr/>
          <p:nvPr/>
        </p:nvPicPr>
        <p:blipFill>
          <a:blip r:embed="rId3"/>
          <a:stretch>
            <a:fillRect/>
          </a:stretch>
        </p:blipFill>
        <p:spPr>
          <a:xfrm>
            <a:off x="2785502" y="3102050"/>
            <a:ext cx="6764971" cy="2497084"/>
          </a:xfrm>
          <a:prstGeom prst="rect">
            <a:avLst/>
          </a:prstGeom>
        </p:spPr>
      </p:pic>
      <p:sp>
        <p:nvSpPr>
          <p:cNvPr id="10" name="流程图: 过程 9"/>
          <p:cNvSpPr/>
          <p:nvPr/>
        </p:nvSpPr>
        <p:spPr>
          <a:xfrm>
            <a:off x="5348613" y="3788355"/>
            <a:ext cx="640976" cy="783645"/>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987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6</a:t>
              </a:r>
              <a:r>
                <a:rPr lang="zh-CN" altLang="en-US" sz="3200" b="1" dirty="0">
                  <a:solidFill>
                    <a:schemeClr val="bg1"/>
                  </a:solidFill>
                </a:rPr>
                <a:t>、往返时间</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317725"/>
            <a:ext cx="10654409" cy="64633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使用</a:t>
            </a:r>
            <a:r>
              <a:rPr lang="en-US" altLang="zh-CN" sz="2400" dirty="0">
                <a:solidFill>
                  <a:srgbClr val="1353A2"/>
                </a:solidFill>
                <a:latin typeface="微软雅黑" pitchFamily="34" charset="-122"/>
                <a:ea typeface="微软雅黑" pitchFamily="34" charset="-122"/>
              </a:rPr>
              <a:t>ping</a:t>
            </a:r>
            <a:r>
              <a:rPr lang="zh-CN" altLang="en-US" sz="2400" dirty="0">
                <a:solidFill>
                  <a:srgbClr val="1353A2"/>
                </a:solidFill>
                <a:latin typeface="微软雅黑" pitchFamily="34" charset="-122"/>
                <a:ea typeface="微软雅黑" pitchFamily="34" charset="-122"/>
              </a:rPr>
              <a:t>命令分别对本地网络、</a:t>
            </a:r>
            <a:r>
              <a:rPr lang="zh-CN" altLang="en-US" sz="2400" dirty="0">
                <a:solidFill>
                  <a:srgbClr val="FF0000"/>
                </a:solidFill>
                <a:latin typeface="微软雅黑" pitchFamily="34" charset="-122"/>
                <a:ea typeface="微软雅黑" pitchFamily="34" charset="-122"/>
              </a:rPr>
              <a:t>国内网站</a:t>
            </a:r>
            <a:r>
              <a:rPr lang="zh-CN" altLang="en-US" sz="2400" dirty="0">
                <a:solidFill>
                  <a:srgbClr val="1353A2"/>
                </a:solidFill>
                <a:latin typeface="微软雅黑" pitchFamily="34" charset="-122"/>
                <a:ea typeface="微软雅黑" pitchFamily="34" charset="-122"/>
              </a:rPr>
              <a:t>和国外网站进行测试</a:t>
            </a:r>
            <a:r>
              <a:rPr lang="en-US" altLang="zh-CN" sz="2400" dirty="0">
                <a:solidFill>
                  <a:srgbClr val="1353A2"/>
                </a:solidFill>
                <a:latin typeface="微软雅黑" pitchFamily="34" charset="-122"/>
                <a:ea typeface="微软雅黑" pitchFamily="34" charset="-122"/>
              </a:rPr>
              <a:t>:</a:t>
            </a:r>
            <a:endParaRPr lang="zh-CN" altLang="en-US"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10" name="图片 9"/>
          <p:cNvPicPr/>
          <p:nvPr/>
        </p:nvPicPr>
        <p:blipFill>
          <a:blip r:embed="rId3"/>
          <a:stretch>
            <a:fillRect/>
          </a:stretch>
        </p:blipFill>
        <p:spPr>
          <a:xfrm>
            <a:off x="2844149" y="3164472"/>
            <a:ext cx="6647677" cy="2453788"/>
          </a:xfrm>
          <a:prstGeom prst="rect">
            <a:avLst/>
          </a:prstGeom>
        </p:spPr>
      </p:pic>
      <p:sp>
        <p:nvSpPr>
          <p:cNvPr id="12" name="流程图: 过程 11"/>
          <p:cNvSpPr/>
          <p:nvPr/>
        </p:nvSpPr>
        <p:spPr>
          <a:xfrm>
            <a:off x="5669101" y="3831428"/>
            <a:ext cx="640976" cy="783645"/>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828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6</a:t>
              </a:r>
              <a:r>
                <a:rPr lang="zh-CN" altLang="en-US" sz="3200" b="1" dirty="0">
                  <a:solidFill>
                    <a:schemeClr val="bg1"/>
                  </a:solidFill>
                </a:rPr>
                <a:t>、往返时间</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317725"/>
            <a:ext cx="10654409" cy="64633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使用</a:t>
            </a:r>
            <a:r>
              <a:rPr lang="en-US" altLang="zh-CN" sz="2400" dirty="0">
                <a:solidFill>
                  <a:srgbClr val="1353A2"/>
                </a:solidFill>
                <a:latin typeface="微软雅黑" pitchFamily="34" charset="-122"/>
                <a:ea typeface="微软雅黑" pitchFamily="34" charset="-122"/>
              </a:rPr>
              <a:t>ping</a:t>
            </a:r>
            <a:r>
              <a:rPr lang="zh-CN" altLang="en-US" sz="2400" dirty="0">
                <a:solidFill>
                  <a:srgbClr val="1353A2"/>
                </a:solidFill>
                <a:latin typeface="微软雅黑" pitchFamily="34" charset="-122"/>
                <a:ea typeface="微软雅黑" pitchFamily="34" charset="-122"/>
              </a:rPr>
              <a:t>命令分别对本地网络、国内网站和</a:t>
            </a:r>
            <a:r>
              <a:rPr lang="zh-CN" altLang="en-US" sz="2400" dirty="0">
                <a:solidFill>
                  <a:srgbClr val="FF0000"/>
                </a:solidFill>
                <a:latin typeface="微软雅黑" pitchFamily="34" charset="-122"/>
                <a:ea typeface="微软雅黑" pitchFamily="34" charset="-122"/>
              </a:rPr>
              <a:t>国外网站</a:t>
            </a:r>
            <a:r>
              <a:rPr lang="zh-CN" altLang="en-US" sz="2400" dirty="0">
                <a:solidFill>
                  <a:srgbClr val="1353A2"/>
                </a:solidFill>
                <a:latin typeface="微软雅黑" pitchFamily="34" charset="-122"/>
                <a:ea typeface="微软雅黑" pitchFamily="34" charset="-122"/>
              </a:rPr>
              <a:t>进行测试</a:t>
            </a:r>
            <a:r>
              <a:rPr lang="en-US" altLang="zh-CN" sz="2400" dirty="0">
                <a:solidFill>
                  <a:srgbClr val="1353A2"/>
                </a:solidFill>
                <a:latin typeface="微软雅黑" pitchFamily="34" charset="-122"/>
                <a:ea typeface="微软雅黑" pitchFamily="34" charset="-122"/>
              </a:rPr>
              <a:t>:</a:t>
            </a:r>
            <a:endParaRPr lang="zh-CN" altLang="en-US" sz="2400" dirty="0">
              <a:solidFill>
                <a:srgbClr val="1353A2"/>
              </a:solidFill>
              <a:latin typeface="微软雅黑" pitchFamily="34" charset="-122"/>
              <a:ea typeface="微软雅黑" pitchFamily="34" charset="-122"/>
            </a:endParaRP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pic>
        <p:nvPicPr>
          <p:cNvPr id="9" name="图片 8"/>
          <p:cNvPicPr/>
          <p:nvPr/>
        </p:nvPicPr>
        <p:blipFill>
          <a:blip r:embed="rId3"/>
          <a:stretch>
            <a:fillRect/>
          </a:stretch>
        </p:blipFill>
        <p:spPr>
          <a:xfrm>
            <a:off x="2713525" y="3032207"/>
            <a:ext cx="7283043" cy="2688314"/>
          </a:xfrm>
          <a:prstGeom prst="rect">
            <a:avLst/>
          </a:prstGeom>
        </p:spPr>
      </p:pic>
      <p:sp>
        <p:nvSpPr>
          <p:cNvPr id="10" name="流程图: 过程 9"/>
          <p:cNvSpPr/>
          <p:nvPr/>
        </p:nvSpPr>
        <p:spPr>
          <a:xfrm>
            <a:off x="5862181" y="3888564"/>
            <a:ext cx="813353" cy="783645"/>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9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6</a:t>
              </a:r>
              <a:r>
                <a:rPr lang="zh-CN" altLang="en-US" sz="3200" b="1" dirty="0">
                  <a:solidFill>
                    <a:schemeClr val="bg1"/>
                  </a:solidFill>
                </a:rPr>
                <a:t>、往返时间</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317725"/>
            <a:ext cx="10654409" cy="11350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1353A2"/>
                </a:solidFill>
                <a:latin typeface="微软雅黑" pitchFamily="34" charset="-122"/>
                <a:ea typeface="微软雅黑" pitchFamily="34" charset="-122"/>
              </a:rPr>
              <a:t>往返时间也被用于计算往返时间带宽积。往返时间带宽积的计算公式如下：</a:t>
            </a:r>
          </a:p>
          <a:p>
            <a:pPr indent="457200" defTabSz="720725">
              <a:lnSpc>
                <a:spcPct val="150000"/>
              </a:lnSpc>
            </a:pPr>
            <a:r>
              <a:rPr lang="zh-CN" altLang="en-US" sz="2400" dirty="0">
                <a:solidFill>
                  <a:srgbClr val="FF0000"/>
                </a:solidFill>
                <a:latin typeface="微软雅黑" pitchFamily="34" charset="-122"/>
                <a:ea typeface="微软雅黑" pitchFamily="34" charset="-122"/>
              </a:rPr>
              <a:t>往返时间带宽积</a:t>
            </a:r>
            <a:r>
              <a:rPr lang="en-US" altLang="zh-CN" sz="2400" dirty="0">
                <a:solidFill>
                  <a:srgbClr val="FF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往返时间</a:t>
            </a:r>
            <a:r>
              <a:rPr lang="en-US" altLang="zh-CN" sz="2400" dirty="0">
                <a:solidFill>
                  <a:srgbClr val="FF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带宽</a:t>
            </a: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sp>
        <p:nvSpPr>
          <p:cNvPr id="3" name="矩形 2"/>
          <p:cNvSpPr/>
          <p:nvPr/>
        </p:nvSpPr>
        <p:spPr>
          <a:xfrm>
            <a:off x="840783" y="3429000"/>
            <a:ext cx="10654409" cy="23083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zh-CN" sz="2400" dirty="0">
                <a:solidFill>
                  <a:srgbClr val="1353A2"/>
                </a:solidFill>
                <a:latin typeface="微软雅黑" pitchFamily="34" charset="-122"/>
                <a:ea typeface="微软雅黑" pitchFamily="34" charset="-122"/>
              </a:rPr>
              <a:t>在发送方连续发送数据时，若接收方检测到数据包有误，将会立即向发送端发送通知，使发送方停止发送数据，这种情况下，通常使用往返时间带宽积来计算自错误数据包被发送，到发送方接收到通知这段时间内，发送方发送的比特量。</a:t>
            </a:r>
          </a:p>
        </p:txBody>
      </p:sp>
    </p:spTree>
    <p:extLst>
      <p:ext uri="{BB962C8B-B14F-4D97-AF65-F5344CB8AC3E}">
        <p14:creationId xmlns:p14="http://schemas.microsoft.com/office/powerpoint/2010/main" val="8820568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nvGrpSpPr>
        <p:grpSpPr>
          <a:xfrm>
            <a:off x="840784" y="1268760"/>
            <a:ext cx="10654409" cy="1008112"/>
            <a:chOff x="395441" y="968316"/>
            <a:chExt cx="10210154" cy="1008112"/>
          </a:xfrm>
          <a:solidFill>
            <a:srgbClr val="1353A2"/>
          </a:solidFill>
        </p:grpSpPr>
        <p:sp>
          <p:nvSpPr>
            <p:cNvPr id="5" name="矩形 3"/>
            <p:cNvSpPr>
              <a:spLocks noChangeArrowheads="1"/>
            </p:cNvSpPr>
            <p:nvPr/>
          </p:nvSpPr>
          <p:spPr bwMode="auto">
            <a:xfrm>
              <a:off x="395441" y="968316"/>
              <a:ext cx="10210154" cy="1008112"/>
            </a:xfrm>
            <a:prstGeom prst="rect">
              <a:avLst/>
            </a:prstGeom>
            <a:grpFill/>
            <a:ln w="19050">
              <a:noFill/>
            </a:ln>
          </p:spPr>
          <p:txBody>
            <a:bodyPr anchor="ctr"/>
            <a:lstStyle/>
            <a:p>
              <a:pPr defTabSz="1221181" fontAlgn="auto">
                <a:spcBef>
                  <a:spcPts val="0"/>
                </a:spcBef>
                <a:spcAft>
                  <a:spcPts val="0"/>
                </a:spcAft>
                <a:defRPr/>
              </a:pPr>
              <a:endParaRPr lang="zh-CN" altLang="en-US" dirty="0">
                <a:latin typeface="+mn-lt"/>
              </a:endParaRPr>
            </a:p>
          </p:txBody>
        </p:sp>
        <p:sp>
          <p:nvSpPr>
            <p:cNvPr id="7" name="Text Box 44"/>
            <p:cNvSpPr txBox="1">
              <a:spLocks noChangeArrowheads="1"/>
            </p:cNvSpPr>
            <p:nvPr/>
          </p:nvSpPr>
          <p:spPr bwMode="auto">
            <a:xfrm>
              <a:off x="1361266" y="970444"/>
              <a:ext cx="8637023" cy="74398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pPr fontAlgn="auto">
                <a:lnSpc>
                  <a:spcPct val="150000"/>
                </a:lnSpc>
                <a:spcBef>
                  <a:spcPts val="0"/>
                </a:spcBef>
                <a:spcAft>
                  <a:spcPts val="0"/>
                </a:spcAft>
                <a:defRPr/>
              </a:pPr>
              <a:r>
                <a:rPr lang="en-US" altLang="zh-CN" sz="3200" b="1" dirty="0">
                  <a:solidFill>
                    <a:schemeClr val="bg1"/>
                  </a:solidFill>
                </a:rPr>
                <a:t>7</a:t>
              </a:r>
              <a:r>
                <a:rPr lang="zh-CN" altLang="en-US" sz="3200" b="1" dirty="0">
                  <a:solidFill>
                    <a:schemeClr val="bg1"/>
                  </a:solidFill>
                </a:rPr>
                <a:t>、利用率</a:t>
              </a:r>
              <a:endParaRPr lang="en-US" altLang="zh-CN" sz="3200" b="1" dirty="0">
                <a:solidFill>
                  <a:schemeClr val="bg1"/>
                </a:solidFill>
              </a:endParaRPr>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4598" y="1078698"/>
              <a:ext cx="814644" cy="814644"/>
            </a:xfrm>
            <a:prstGeom prst="rect">
              <a:avLst/>
            </a:prstGeom>
            <a:grpFill/>
            <a:ln>
              <a:noFill/>
            </a:ln>
          </p:spPr>
        </p:pic>
      </p:grpSp>
      <p:sp>
        <p:nvSpPr>
          <p:cNvPr id="2" name="矩形 1"/>
          <p:cNvSpPr/>
          <p:nvPr/>
        </p:nvSpPr>
        <p:spPr>
          <a:xfrm>
            <a:off x="840784" y="2317725"/>
            <a:ext cx="10654409" cy="113505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defTabSz="720725">
              <a:lnSpc>
                <a:spcPct val="150000"/>
              </a:lnSpc>
            </a:pPr>
            <a:r>
              <a:rPr lang="zh-CN" altLang="en-US" sz="2400" dirty="0">
                <a:solidFill>
                  <a:srgbClr val="FF0000"/>
                </a:solidFill>
                <a:latin typeface="微软雅黑" pitchFamily="34" charset="-122"/>
                <a:ea typeface="微软雅黑" pitchFamily="34" charset="-122"/>
              </a:rPr>
              <a:t>利用率指网络中有数据通过的时间所占的百分比，没有数据通过时利用率为零。</a:t>
            </a:r>
          </a:p>
        </p:txBody>
      </p:sp>
      <p:sp>
        <p:nvSpPr>
          <p:cNvPr id="11" name="TextBox 1"/>
          <p:cNvSpPr txBox="1"/>
          <p:nvPr/>
        </p:nvSpPr>
        <p:spPr>
          <a:xfrm>
            <a:off x="2331990" y="461968"/>
            <a:ext cx="4823280" cy="584776"/>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en-US" altLang="zh-CN" sz="3200" kern="1200" dirty="0">
                <a:solidFill>
                  <a:srgbClr val="1353A2"/>
                </a:solidFill>
                <a:latin typeface="微软雅黑" pitchFamily="34" charset="-122"/>
                <a:ea typeface="微软雅黑" pitchFamily="34" charset="-122"/>
                <a:cs typeface="+mn-cs"/>
              </a:rPr>
              <a:t>1.4 </a:t>
            </a:r>
            <a:r>
              <a:rPr lang="zh-CN" altLang="en-US" sz="3200" kern="1200" dirty="0">
                <a:solidFill>
                  <a:srgbClr val="1353A2"/>
                </a:solidFill>
                <a:latin typeface="微软雅黑" pitchFamily="34" charset="-122"/>
                <a:ea typeface="微软雅黑" pitchFamily="34" charset="-122"/>
                <a:cs typeface="+mn-cs"/>
              </a:rPr>
              <a:t>计算机网络的性能</a:t>
            </a:r>
          </a:p>
        </p:txBody>
      </p:sp>
      <p:sp>
        <p:nvSpPr>
          <p:cNvPr id="3" name="矩形 2"/>
          <p:cNvSpPr/>
          <p:nvPr/>
        </p:nvSpPr>
        <p:spPr>
          <a:xfrm>
            <a:off x="840783" y="3429000"/>
            <a:ext cx="5121605" cy="286232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nSpc>
                <a:spcPct val="150000"/>
              </a:lnSpc>
            </a:pPr>
            <a:r>
              <a:rPr lang="zh-CN" altLang="zh-CN" sz="2400" dirty="0">
                <a:solidFill>
                  <a:srgbClr val="1353A2"/>
                </a:solidFill>
                <a:latin typeface="微软雅黑" panose="020B0503020204020204" pitchFamily="34" charset="-122"/>
                <a:ea typeface="微软雅黑" panose="020B0503020204020204" pitchFamily="34" charset="-122"/>
              </a:rPr>
              <a:t>以</a:t>
            </a:r>
            <a:r>
              <a:rPr lang="en-US" altLang="zh-CN" sz="2400" dirty="0">
                <a:solidFill>
                  <a:srgbClr val="1353A2"/>
                </a:solidFill>
                <a:latin typeface="微软雅黑" panose="020B0503020204020204" pitchFamily="34" charset="-122"/>
                <a:ea typeface="微软雅黑" panose="020B0503020204020204" pitchFamily="34" charset="-122"/>
              </a:rPr>
              <a:t>D</a:t>
            </a:r>
            <a:r>
              <a:rPr lang="en-US" altLang="zh-CN" sz="2400" baseline="-25000" dirty="0">
                <a:solidFill>
                  <a:srgbClr val="1353A2"/>
                </a:solidFill>
                <a:latin typeface="微软雅黑" panose="020B0503020204020204" pitchFamily="34" charset="-122"/>
                <a:ea typeface="微软雅黑" panose="020B0503020204020204" pitchFamily="34" charset="-122"/>
              </a:rPr>
              <a:t>0</a:t>
            </a:r>
            <a:r>
              <a:rPr lang="zh-CN" altLang="zh-CN" sz="2400" dirty="0">
                <a:solidFill>
                  <a:srgbClr val="1353A2"/>
                </a:solidFill>
                <a:latin typeface="微软雅黑" panose="020B0503020204020204" pitchFamily="34" charset="-122"/>
                <a:ea typeface="微软雅黑" panose="020B0503020204020204" pitchFamily="34" charset="-122"/>
              </a:rPr>
              <a:t>表示网络空闲时的时延，以</a:t>
            </a:r>
            <a:r>
              <a:rPr lang="en-US" altLang="zh-CN" sz="2400" dirty="0">
                <a:solidFill>
                  <a:srgbClr val="1353A2"/>
                </a:solidFill>
                <a:latin typeface="微软雅黑" panose="020B0503020204020204" pitchFamily="34" charset="-122"/>
                <a:ea typeface="微软雅黑" panose="020B0503020204020204" pitchFamily="34" charset="-122"/>
              </a:rPr>
              <a:t>D</a:t>
            </a:r>
            <a:r>
              <a:rPr lang="zh-CN" altLang="zh-CN" sz="2400" dirty="0">
                <a:solidFill>
                  <a:srgbClr val="1353A2"/>
                </a:solidFill>
                <a:latin typeface="微软雅黑" panose="020B0503020204020204" pitchFamily="34" charset="-122"/>
                <a:ea typeface="微软雅黑" panose="020B0503020204020204" pitchFamily="34" charset="-122"/>
              </a:rPr>
              <a:t>表示网络当前时延，那么在适当条件下，可用如下公式表示</a:t>
            </a:r>
            <a:r>
              <a:rPr lang="en-US" altLang="zh-CN" sz="2400" dirty="0">
                <a:solidFill>
                  <a:srgbClr val="1353A2"/>
                </a:solidFill>
                <a:latin typeface="微软雅黑" panose="020B0503020204020204" pitchFamily="34" charset="-122"/>
                <a:ea typeface="微软雅黑" panose="020B0503020204020204" pitchFamily="34" charset="-122"/>
              </a:rPr>
              <a:t>D</a:t>
            </a:r>
            <a:r>
              <a:rPr lang="zh-CN" altLang="zh-CN" sz="2400" dirty="0">
                <a:solidFill>
                  <a:srgbClr val="1353A2"/>
                </a:solidFill>
                <a:latin typeface="微软雅黑" panose="020B0503020204020204" pitchFamily="34" charset="-122"/>
                <a:ea typeface="微软雅黑" panose="020B0503020204020204" pitchFamily="34" charset="-122"/>
              </a:rPr>
              <a:t>、</a:t>
            </a:r>
            <a:r>
              <a:rPr lang="en-US" altLang="zh-CN" sz="2400" dirty="0">
                <a:solidFill>
                  <a:srgbClr val="1353A2"/>
                </a:solidFill>
                <a:latin typeface="微软雅黑" panose="020B0503020204020204" pitchFamily="34" charset="-122"/>
                <a:ea typeface="微软雅黑" panose="020B0503020204020204" pitchFamily="34" charset="-122"/>
              </a:rPr>
              <a:t>D</a:t>
            </a:r>
            <a:r>
              <a:rPr lang="en-US" altLang="zh-CN" sz="2400" baseline="-25000" dirty="0">
                <a:solidFill>
                  <a:srgbClr val="1353A2"/>
                </a:solidFill>
                <a:latin typeface="微软雅黑" panose="020B0503020204020204" pitchFamily="34" charset="-122"/>
                <a:ea typeface="微软雅黑" panose="020B0503020204020204" pitchFamily="34" charset="-122"/>
              </a:rPr>
              <a:t>0</a:t>
            </a:r>
            <a:r>
              <a:rPr lang="zh-CN" altLang="zh-CN" sz="2400" dirty="0">
                <a:solidFill>
                  <a:srgbClr val="1353A2"/>
                </a:solidFill>
                <a:latin typeface="微软雅黑" panose="020B0503020204020204" pitchFamily="34" charset="-122"/>
                <a:ea typeface="微软雅黑" panose="020B0503020204020204" pitchFamily="34" charset="-122"/>
              </a:rPr>
              <a:t>以及网络利用率</a:t>
            </a:r>
            <a:r>
              <a:rPr lang="en-US" altLang="zh-CN" sz="2400" dirty="0">
                <a:solidFill>
                  <a:srgbClr val="1353A2"/>
                </a:solidFill>
                <a:latin typeface="微软雅黑" panose="020B0503020204020204" pitchFamily="34" charset="-122"/>
                <a:ea typeface="微软雅黑" panose="020B0503020204020204" pitchFamily="34" charset="-122"/>
              </a:rPr>
              <a:t>U</a:t>
            </a:r>
            <a:r>
              <a:rPr lang="zh-CN" altLang="zh-CN" sz="2400" dirty="0">
                <a:solidFill>
                  <a:srgbClr val="1353A2"/>
                </a:solidFill>
                <a:latin typeface="微软雅黑" panose="020B0503020204020204" pitchFamily="34" charset="-122"/>
                <a:ea typeface="微软雅黑" panose="020B0503020204020204" pitchFamily="34" charset="-122"/>
              </a:rPr>
              <a:t>之间的关系：</a:t>
            </a:r>
          </a:p>
          <a:p>
            <a:pPr indent="457200">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D=D</a:t>
            </a:r>
            <a:r>
              <a:rPr lang="en-US" altLang="zh-CN" sz="2400" baseline="-25000" dirty="0">
                <a:solidFill>
                  <a:srgbClr val="FF0000"/>
                </a:solidFill>
                <a:latin typeface="微软雅黑" panose="020B0503020204020204" pitchFamily="34" charset="-122"/>
                <a:ea typeface="微软雅黑" panose="020B0503020204020204" pitchFamily="34" charset="-122"/>
              </a:rPr>
              <a:t>0</a:t>
            </a:r>
            <a:r>
              <a:rPr lang="en-US" altLang="zh-CN" sz="2400" dirty="0">
                <a:solidFill>
                  <a:srgbClr val="FF0000"/>
                </a:solidFill>
                <a:latin typeface="微软雅黑" panose="020B0503020204020204" pitchFamily="34" charset="-122"/>
                <a:ea typeface="微软雅黑" panose="020B0503020204020204" pitchFamily="34" charset="-122"/>
              </a:rPr>
              <a:t>/(1-U)</a:t>
            </a:r>
            <a:endParaRPr lang="zh-CN" altLang="zh-CN" sz="2400" dirty="0">
              <a:solidFill>
                <a:srgbClr val="FF0000"/>
              </a:solidFill>
              <a:latin typeface="微软雅黑" panose="020B0503020204020204" pitchFamily="34" charset="-122"/>
              <a:ea typeface="微软雅黑" panose="020B0503020204020204" pitchFamily="34" charset="-122"/>
            </a:endParaRPr>
          </a:p>
        </p:txBody>
      </p:sp>
      <p:pic>
        <p:nvPicPr>
          <p:cNvPr id="9" name="图片 8"/>
          <p:cNvPicPr/>
          <p:nvPr/>
        </p:nvPicPr>
        <p:blipFill>
          <a:blip r:embed="rId3"/>
          <a:stretch>
            <a:fillRect/>
          </a:stretch>
        </p:blipFill>
        <p:spPr>
          <a:xfrm>
            <a:off x="6609232" y="3612255"/>
            <a:ext cx="4078812" cy="2495811"/>
          </a:xfrm>
          <a:prstGeom prst="rect">
            <a:avLst/>
          </a:prstGeom>
        </p:spPr>
      </p:pic>
    </p:spTree>
    <p:extLst>
      <p:ext uri="{BB962C8B-B14F-4D97-AF65-F5344CB8AC3E}">
        <p14:creationId xmlns:p14="http://schemas.microsoft.com/office/powerpoint/2010/main" val="7767233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5132" y="447215"/>
            <a:ext cx="3167527" cy="646331"/>
          </a:xfrm>
          <a:prstGeom prst="rect">
            <a:avLst/>
          </a:prstGeom>
          <a:noFill/>
          <a:effectLst>
            <a:reflection blurRad="6350" stA="50000" endA="300" endPos="38500" dist="50800" dir="5400000" sy="-100000" algn="bl" rotWithShape="0"/>
          </a:effectLst>
        </p:spPr>
        <p:txBody>
          <a:bodyPr wrap="square" rtlCol="0">
            <a:spAutoFit/>
          </a:bodyPr>
          <a:lstStyle/>
          <a:p>
            <a:pPr marL="0" algn="l" defTabSz="914400" rtl="0" eaLnBrk="1" latinLnBrk="0" hangingPunct="1"/>
            <a:r>
              <a:rPr lang="zh-CN" altLang="en-US" sz="3600" kern="1200" dirty="0">
                <a:solidFill>
                  <a:srgbClr val="1353A2"/>
                </a:solidFill>
                <a:latin typeface="微软雅黑" pitchFamily="34" charset="-122"/>
                <a:ea typeface="微软雅黑" pitchFamily="34" charset="-122"/>
                <a:cs typeface="+mn-cs"/>
              </a:rPr>
              <a:t>目录页</a:t>
            </a:r>
          </a:p>
        </p:txBody>
      </p:sp>
      <p:cxnSp>
        <p:nvCxnSpPr>
          <p:cNvPr id="50"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29" name="直接连接符 52"/>
          <p:cNvCxnSpPr>
            <a:cxnSpLocks noChangeShapeType="1"/>
          </p:cNvCxnSpPr>
          <p:nvPr/>
        </p:nvCxnSpPr>
        <p:spPr bwMode="auto">
          <a:xfrm>
            <a:off x="9839441" y="6851216"/>
            <a:ext cx="0" cy="32220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31" name="矩形 1"/>
          <p:cNvSpPr>
            <a:spLocks noChangeArrowheads="1"/>
          </p:cNvSpPr>
          <p:nvPr/>
        </p:nvSpPr>
        <p:spPr bwMode="auto">
          <a:xfrm>
            <a:off x="853115" y="1769173"/>
            <a:ext cx="1888804"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chemeClr val="bg1">
                  <a:lumMod val="50000"/>
                </a:schemeClr>
              </a:solidFill>
              <a:latin typeface="Franklin Gothic Medium" pitchFamily="34" charset="0"/>
              <a:ea typeface="+mn-ea"/>
            </a:endParaRPr>
          </a:p>
        </p:txBody>
      </p:sp>
      <p:sp>
        <p:nvSpPr>
          <p:cNvPr id="34" name="矩形 21"/>
          <p:cNvSpPr>
            <a:spLocks noChangeArrowheads="1"/>
          </p:cNvSpPr>
          <p:nvPr/>
        </p:nvSpPr>
        <p:spPr bwMode="auto">
          <a:xfrm>
            <a:off x="2754403" y="1769173"/>
            <a:ext cx="1888803"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35" name="矩形 22"/>
          <p:cNvSpPr>
            <a:spLocks noChangeArrowheads="1"/>
          </p:cNvSpPr>
          <p:nvPr/>
        </p:nvSpPr>
        <p:spPr bwMode="auto">
          <a:xfrm>
            <a:off x="4641822" y="1769173"/>
            <a:ext cx="1892565" cy="2038712"/>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36" name="矩形 28"/>
          <p:cNvSpPr>
            <a:spLocks noChangeArrowheads="1"/>
          </p:cNvSpPr>
          <p:nvPr/>
        </p:nvSpPr>
        <p:spPr bwMode="auto">
          <a:xfrm>
            <a:off x="2688272" y="1783400"/>
            <a:ext cx="20331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与</a:t>
            </a:r>
            <a:r>
              <a:rPr lang="en-US" altLang="zh-CN" sz="2000" b="1" dirty="0">
                <a:solidFill>
                  <a:srgbClr val="FFFFFF"/>
                </a:solidFill>
                <a:latin typeface="微软雅黑" pitchFamily="34" charset="-122"/>
                <a:ea typeface="微软雅黑" pitchFamily="34" charset="-122"/>
              </a:rPr>
              <a:t>Internet</a:t>
            </a:r>
            <a:r>
              <a:rPr lang="zh-CN" altLang="en-US" sz="2000" b="1" dirty="0">
                <a:solidFill>
                  <a:srgbClr val="FFFFFF"/>
                </a:solidFill>
                <a:latin typeface="微软雅黑" pitchFamily="34" charset="-122"/>
                <a:ea typeface="微软雅黑" pitchFamily="34" charset="-122"/>
              </a:rPr>
              <a:t>接入</a:t>
            </a:r>
          </a:p>
        </p:txBody>
      </p:sp>
      <p:sp>
        <p:nvSpPr>
          <p:cNvPr id="37" name="矩形 29"/>
          <p:cNvSpPr>
            <a:spLocks noChangeArrowheads="1"/>
          </p:cNvSpPr>
          <p:nvPr/>
        </p:nvSpPr>
        <p:spPr bwMode="auto">
          <a:xfrm>
            <a:off x="4832127" y="1803992"/>
            <a:ext cx="15155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使用计算机网络</a:t>
            </a:r>
          </a:p>
        </p:txBody>
      </p:sp>
      <p:cxnSp>
        <p:nvCxnSpPr>
          <p:cNvPr id="38" name="直接连接符 7167"/>
          <p:cNvCxnSpPr>
            <a:cxnSpLocks noChangeShapeType="1"/>
          </p:cNvCxnSpPr>
          <p:nvPr/>
        </p:nvCxnSpPr>
        <p:spPr bwMode="auto">
          <a:xfrm>
            <a:off x="829010" y="1688477"/>
            <a:ext cx="190178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39" name="直接连接符 7172"/>
          <p:cNvCxnSpPr>
            <a:cxnSpLocks noChangeShapeType="1"/>
          </p:cNvCxnSpPr>
          <p:nvPr/>
        </p:nvCxnSpPr>
        <p:spPr bwMode="auto">
          <a:xfrm>
            <a:off x="829010"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0" name="直接连接符 50"/>
          <p:cNvCxnSpPr>
            <a:cxnSpLocks noChangeShapeType="1"/>
          </p:cNvCxnSpPr>
          <p:nvPr/>
        </p:nvCxnSpPr>
        <p:spPr bwMode="auto">
          <a:xfrm>
            <a:off x="2719479"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1" name="直接连接符 51"/>
          <p:cNvCxnSpPr>
            <a:cxnSpLocks noChangeShapeType="1"/>
          </p:cNvCxnSpPr>
          <p:nvPr/>
        </p:nvCxnSpPr>
        <p:spPr bwMode="auto">
          <a:xfrm>
            <a:off x="4600323" y="1368128"/>
            <a:ext cx="1" cy="27723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43" name="TextBox 7177"/>
          <p:cNvSpPr txBox="1">
            <a:spLocks noChangeArrowheads="1"/>
          </p:cNvSpPr>
          <p:nvPr/>
        </p:nvSpPr>
        <p:spPr bwMode="auto">
          <a:xfrm>
            <a:off x="816484" y="1049095"/>
            <a:ext cx="14722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1</a:t>
            </a:r>
            <a:endParaRPr lang="zh-CN" altLang="en-US" sz="3600" b="1" dirty="0">
              <a:solidFill>
                <a:srgbClr val="7F7F7F"/>
              </a:solidFill>
              <a:latin typeface="Broadway" pitchFamily="82" charset="0"/>
              <a:ea typeface="黑体" pitchFamily="2" charset="-122"/>
              <a:cs typeface="Arial" pitchFamily="34" charset="0"/>
            </a:endParaRPr>
          </a:p>
        </p:txBody>
      </p:sp>
      <p:sp>
        <p:nvSpPr>
          <p:cNvPr id="44" name="TextBox 7177"/>
          <p:cNvSpPr txBox="1">
            <a:spLocks noChangeArrowheads="1"/>
          </p:cNvSpPr>
          <p:nvPr/>
        </p:nvSpPr>
        <p:spPr bwMode="auto">
          <a:xfrm>
            <a:off x="2719138" y="1049096"/>
            <a:ext cx="13975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2</a:t>
            </a:r>
            <a:endParaRPr lang="zh-CN" altLang="en-US" sz="3600" b="1" dirty="0">
              <a:solidFill>
                <a:srgbClr val="7F7F7F"/>
              </a:solidFill>
              <a:latin typeface="Broadway" pitchFamily="82" charset="0"/>
              <a:ea typeface="黑体" pitchFamily="2" charset="-122"/>
              <a:cs typeface="Arial" pitchFamily="34" charset="0"/>
            </a:endParaRPr>
          </a:p>
        </p:txBody>
      </p:sp>
      <p:sp>
        <p:nvSpPr>
          <p:cNvPr id="45" name="TextBox 7177"/>
          <p:cNvSpPr txBox="1">
            <a:spLocks noChangeArrowheads="1"/>
          </p:cNvSpPr>
          <p:nvPr/>
        </p:nvSpPr>
        <p:spPr bwMode="auto">
          <a:xfrm>
            <a:off x="4537437" y="1049095"/>
            <a:ext cx="1724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5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3</a:t>
            </a:r>
            <a:endParaRPr lang="zh-CN" altLang="en-US" sz="3600" b="1" dirty="0">
              <a:solidFill>
                <a:srgbClr val="7F7F7F"/>
              </a:solidFill>
              <a:latin typeface="Broadway" pitchFamily="82" charset="0"/>
              <a:ea typeface="黑体" pitchFamily="2" charset="-122"/>
              <a:cs typeface="Arial" pitchFamily="34" charset="0"/>
            </a:endParaRPr>
          </a:p>
        </p:txBody>
      </p:sp>
      <p:sp>
        <p:nvSpPr>
          <p:cNvPr id="46" name="矩形 28"/>
          <p:cNvSpPr>
            <a:spLocks noChangeArrowheads="1"/>
          </p:cNvSpPr>
          <p:nvPr/>
        </p:nvSpPr>
        <p:spPr bwMode="auto">
          <a:xfrm>
            <a:off x="776612" y="1860344"/>
            <a:ext cx="20279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计算机网络概述</a:t>
            </a:r>
          </a:p>
        </p:txBody>
      </p:sp>
      <p:cxnSp>
        <p:nvCxnSpPr>
          <p:cNvPr id="47" name="直接连接符 46"/>
          <p:cNvCxnSpPr/>
          <p:nvPr/>
        </p:nvCxnSpPr>
        <p:spPr bwMode="auto">
          <a:xfrm>
            <a:off x="2719479" y="1688477"/>
            <a:ext cx="1901783"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48" name="直接连接符 47"/>
          <p:cNvCxnSpPr/>
          <p:nvPr/>
        </p:nvCxnSpPr>
        <p:spPr bwMode="auto">
          <a:xfrm>
            <a:off x="4580374" y="1688478"/>
            <a:ext cx="2208732" cy="694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54" name="矩形 21"/>
          <p:cNvSpPr>
            <a:spLocks noChangeArrowheads="1"/>
          </p:cNvSpPr>
          <p:nvPr/>
        </p:nvSpPr>
        <p:spPr bwMode="auto">
          <a:xfrm>
            <a:off x="5558980" y="4479805"/>
            <a:ext cx="1724176" cy="1861019"/>
          </a:xfrm>
          <a:prstGeom prst="rect">
            <a:avLst/>
          </a:prstGeom>
          <a:solidFill>
            <a:schemeClr val="bg1">
              <a:lumMod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55" name="矩形 22"/>
          <p:cNvSpPr>
            <a:spLocks noChangeArrowheads="1"/>
          </p:cNvSpPr>
          <p:nvPr/>
        </p:nvSpPr>
        <p:spPr bwMode="auto">
          <a:xfrm>
            <a:off x="7292469" y="4489427"/>
            <a:ext cx="1727610" cy="1861019"/>
          </a:xfrm>
          <a:prstGeom prst="rect">
            <a:avLst/>
          </a:prstGeom>
          <a:solidFill>
            <a:srgbClr val="1353A2"/>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sp>
        <p:nvSpPr>
          <p:cNvPr id="56" name="矩形 28"/>
          <p:cNvSpPr>
            <a:spLocks noChangeArrowheads="1"/>
          </p:cNvSpPr>
          <p:nvPr/>
        </p:nvSpPr>
        <p:spPr bwMode="auto">
          <a:xfrm>
            <a:off x="5555478" y="4477046"/>
            <a:ext cx="16833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rgbClr val="FFFFFF"/>
                </a:solidFill>
                <a:latin typeface="微软雅黑" pitchFamily="34" charset="-122"/>
                <a:ea typeface="微软雅黑" pitchFamily="34" charset="-122"/>
              </a:rPr>
              <a:t>计算机网络的性能</a:t>
            </a:r>
          </a:p>
        </p:txBody>
      </p:sp>
      <p:sp>
        <p:nvSpPr>
          <p:cNvPr id="57" name="矩形 29"/>
          <p:cNvSpPr>
            <a:spLocks noChangeArrowheads="1"/>
          </p:cNvSpPr>
          <p:nvPr/>
        </p:nvSpPr>
        <p:spPr bwMode="auto">
          <a:xfrm>
            <a:off x="7283156" y="4566723"/>
            <a:ext cx="171364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本章实验</a:t>
            </a:r>
          </a:p>
        </p:txBody>
      </p:sp>
      <p:cxnSp>
        <p:nvCxnSpPr>
          <p:cNvPr id="58" name="直接连接符 51"/>
          <p:cNvCxnSpPr>
            <a:cxnSpLocks noChangeShapeType="1"/>
          </p:cNvCxnSpPr>
          <p:nvPr/>
        </p:nvCxnSpPr>
        <p:spPr bwMode="auto">
          <a:xfrm>
            <a:off x="7238858" y="4159855"/>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60" name="TextBox 7177"/>
          <p:cNvSpPr txBox="1">
            <a:spLocks noChangeArrowheads="1"/>
          </p:cNvSpPr>
          <p:nvPr/>
        </p:nvSpPr>
        <p:spPr bwMode="auto">
          <a:xfrm>
            <a:off x="5504885" y="3783090"/>
            <a:ext cx="723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4</a:t>
            </a:r>
            <a:endParaRPr lang="zh-CN" altLang="en-US" sz="3600" b="1" dirty="0">
              <a:solidFill>
                <a:srgbClr val="7F7F7F"/>
              </a:solidFill>
              <a:latin typeface="Broadway" pitchFamily="82" charset="0"/>
              <a:ea typeface="黑体" pitchFamily="2" charset="-122"/>
              <a:cs typeface="Arial" pitchFamily="34" charset="0"/>
            </a:endParaRPr>
          </a:p>
        </p:txBody>
      </p:sp>
      <p:sp>
        <p:nvSpPr>
          <p:cNvPr id="61" name="TextBox 7177"/>
          <p:cNvSpPr txBox="1">
            <a:spLocks noChangeArrowheads="1"/>
          </p:cNvSpPr>
          <p:nvPr/>
        </p:nvSpPr>
        <p:spPr bwMode="auto">
          <a:xfrm>
            <a:off x="7287198" y="3803149"/>
            <a:ext cx="15200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3600" b="1" dirty="0">
                <a:solidFill>
                  <a:srgbClr val="7F7F7F"/>
                </a:solidFill>
                <a:latin typeface="Broadway" pitchFamily="82" charset="0"/>
                <a:ea typeface="黑体" pitchFamily="2" charset="-122"/>
                <a:cs typeface="Arial" pitchFamily="34" charset="0"/>
              </a:rPr>
              <a:t> 5</a:t>
            </a:r>
            <a:endParaRPr lang="zh-CN" altLang="en-US" sz="3600" b="1" dirty="0">
              <a:solidFill>
                <a:srgbClr val="7F7F7F"/>
              </a:solidFill>
              <a:latin typeface="Broadway" pitchFamily="82" charset="0"/>
              <a:ea typeface="黑体" pitchFamily="2" charset="-122"/>
              <a:cs typeface="Arial" pitchFamily="34" charset="0"/>
            </a:endParaRPr>
          </a:p>
        </p:txBody>
      </p:sp>
      <p:cxnSp>
        <p:nvCxnSpPr>
          <p:cNvPr id="63" name="直接连接符 19"/>
          <p:cNvCxnSpPr/>
          <p:nvPr/>
        </p:nvCxnSpPr>
        <p:spPr bwMode="auto">
          <a:xfrm>
            <a:off x="5579289" y="4427930"/>
            <a:ext cx="1678967" cy="776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64" name="直接连接符 20"/>
          <p:cNvCxnSpPr/>
          <p:nvPr/>
        </p:nvCxnSpPr>
        <p:spPr bwMode="auto">
          <a:xfrm>
            <a:off x="7259884" y="4428744"/>
            <a:ext cx="1834706" cy="1"/>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68" name="直接连接符 52"/>
          <p:cNvCxnSpPr>
            <a:cxnSpLocks noChangeShapeType="1"/>
          </p:cNvCxnSpPr>
          <p:nvPr/>
        </p:nvCxnSpPr>
        <p:spPr bwMode="auto">
          <a:xfrm>
            <a:off x="5555559" y="4173190"/>
            <a:ext cx="1" cy="296447"/>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69" name="矩形 1"/>
          <p:cNvSpPr>
            <a:spLocks noChangeArrowheads="1"/>
          </p:cNvSpPr>
          <p:nvPr/>
        </p:nvSpPr>
        <p:spPr bwMode="auto">
          <a:xfrm>
            <a:off x="9040496" y="4485614"/>
            <a:ext cx="1724177" cy="1861019"/>
          </a:xfrm>
          <a:prstGeom prst="rect">
            <a:avLst/>
          </a:prstGeom>
          <a:solidFill>
            <a:schemeClr val="tx1">
              <a:lumMod val="50000"/>
              <a:lumOff val="50000"/>
            </a:schemeClr>
          </a:solidFill>
          <a:ln>
            <a:noFill/>
          </a:ln>
          <a:effectLst>
            <a:outerShdw blurRad="63500" sx="102000" sy="102000" algn="ctr" rotWithShape="0">
              <a:prstClr val="black">
                <a:alpha val="40000"/>
              </a:prstClr>
            </a:outerShdw>
          </a:effectLst>
        </p:spPr>
        <p:txBody>
          <a:bodyPr anchor="ctr"/>
          <a:lstStyle/>
          <a:p>
            <a:pPr fontAlgn="auto">
              <a:spcBef>
                <a:spcPts val="0"/>
              </a:spcBef>
              <a:spcAft>
                <a:spcPts val="0"/>
              </a:spcAft>
              <a:defRPr/>
            </a:pPr>
            <a:endParaRPr lang="zh-CN" altLang="en-US">
              <a:solidFill>
                <a:srgbClr val="FFFFFF"/>
              </a:solidFill>
              <a:latin typeface="Franklin Gothic Medium" pitchFamily="34" charset="0"/>
              <a:ea typeface="+mn-ea"/>
            </a:endParaRPr>
          </a:p>
        </p:txBody>
      </p:sp>
      <p:pic>
        <p:nvPicPr>
          <p:cNvPr id="70"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95837" y="5184933"/>
            <a:ext cx="1457809" cy="107634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71" name="直接连接符 7167"/>
          <p:cNvCxnSpPr>
            <a:cxnSpLocks noChangeShapeType="1"/>
          </p:cNvCxnSpPr>
          <p:nvPr/>
        </p:nvCxnSpPr>
        <p:spPr bwMode="auto">
          <a:xfrm flipV="1">
            <a:off x="9016391" y="4419988"/>
            <a:ext cx="1993988" cy="875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72" name="直接连接符 7172"/>
          <p:cNvCxnSpPr>
            <a:cxnSpLocks noChangeShapeType="1"/>
          </p:cNvCxnSpPr>
          <p:nvPr/>
        </p:nvCxnSpPr>
        <p:spPr bwMode="auto">
          <a:xfrm>
            <a:off x="9015486" y="4074072"/>
            <a:ext cx="1" cy="260133"/>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73" name="TextBox 7177"/>
          <p:cNvSpPr txBox="1">
            <a:spLocks noChangeArrowheads="1"/>
          </p:cNvSpPr>
          <p:nvPr/>
        </p:nvSpPr>
        <p:spPr bwMode="auto">
          <a:xfrm>
            <a:off x="9059563" y="3751901"/>
            <a:ext cx="15042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solidFill>
                  <a:srgbClr val="7F7F7F"/>
                </a:solidFill>
                <a:latin typeface="Broadway" pitchFamily="82" charset="0"/>
                <a:ea typeface="黑体" pitchFamily="2" charset="-122"/>
                <a:cs typeface="Arial" pitchFamily="34" charset="0"/>
              </a:rPr>
              <a:t>Part  </a:t>
            </a:r>
            <a:r>
              <a:rPr lang="en-US" altLang="zh-CN" sz="1400" b="1" dirty="0">
                <a:solidFill>
                  <a:srgbClr val="7F7F7F"/>
                </a:solidFill>
                <a:latin typeface="Broadway" pitchFamily="82" charset="0"/>
                <a:ea typeface="黑体" pitchFamily="2" charset="-122"/>
                <a:cs typeface="Arial" pitchFamily="34" charset="0"/>
              </a:rPr>
              <a:t> </a:t>
            </a:r>
            <a:r>
              <a:rPr lang="en-US" altLang="zh-CN" sz="3600" b="1" dirty="0">
                <a:solidFill>
                  <a:srgbClr val="7F7F7F"/>
                </a:solidFill>
                <a:latin typeface="Broadway" pitchFamily="82" charset="0"/>
                <a:ea typeface="黑体" pitchFamily="2" charset="-122"/>
                <a:cs typeface="Arial" pitchFamily="34" charset="0"/>
              </a:rPr>
              <a:t>6</a:t>
            </a:r>
            <a:endParaRPr lang="zh-CN" altLang="en-US" sz="3600" b="1" dirty="0">
              <a:solidFill>
                <a:srgbClr val="7F7F7F"/>
              </a:solidFill>
              <a:latin typeface="Broadway" pitchFamily="82" charset="0"/>
              <a:ea typeface="黑体" pitchFamily="2" charset="-122"/>
              <a:cs typeface="Arial" pitchFamily="34" charset="0"/>
            </a:endParaRPr>
          </a:p>
        </p:txBody>
      </p:sp>
      <p:sp>
        <p:nvSpPr>
          <p:cNvPr id="74" name="矩形 28"/>
          <p:cNvSpPr>
            <a:spLocks noChangeArrowheads="1"/>
          </p:cNvSpPr>
          <p:nvPr/>
        </p:nvSpPr>
        <p:spPr bwMode="auto">
          <a:xfrm>
            <a:off x="9065188" y="4572227"/>
            <a:ext cx="169948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b="1" dirty="0">
                <a:solidFill>
                  <a:srgbClr val="FFFFFF"/>
                </a:solidFill>
                <a:latin typeface="微软雅黑" pitchFamily="34" charset="-122"/>
                <a:ea typeface="微软雅黑" pitchFamily="34" charset="-122"/>
              </a:rPr>
              <a:t>本章小结</a:t>
            </a:r>
          </a:p>
        </p:txBody>
      </p:sp>
      <p:pic>
        <p:nvPicPr>
          <p:cNvPr id="13314" name="Picture 2" descr="https://timgsa.baidu.com/timg?image&amp;quality=80&amp;size=b9999_10000&amp;sec=1534311162541&amp;di=b06456d355e20b820ec0ccf743f25774&amp;imgtype=jpg&amp;src=http%3A%2F%2Fwww.360ask.org%2Fd%2Ffile%2Fb656286503401b0227b0d4a2b8360a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566" y="2594842"/>
            <a:ext cx="1504496" cy="1059078"/>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https://timgsa.baidu.com/timg?image&amp;quality=80&amp;size=b9999_10000&amp;sec=1534330083357&amp;di=db8e3850d891181a33c0721d12796f52&amp;imgtype=0&amp;src=http%3A%2F%2Fpic.58pic.com%2F58pic%2F15%2F58%2F79%2F93B58PICYbJ_102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8616" y="5167366"/>
            <a:ext cx="1496875" cy="1093914"/>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3003" y="2624393"/>
            <a:ext cx="1654433" cy="1029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6" name="Picture 2" descr="https://timgsa.baidu.com/timg?image&amp;quality=80&amp;size=b9999_10000&amp;sec=1534336407309&amp;di=789dd7ca6a5da86913c77a4f752d92c5&amp;imgtype=0&amp;src=http%3A%2F%2Fwww.bbjja.com%2Fd%2Ffile%2F20180718%2F8cf330e3213bfeb74d41c567f699309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6521" y="2625626"/>
            <a:ext cx="1673796" cy="104082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timgsa.baidu.com/timg?image&amp;quality=80&amp;size=b9999_10000&amp;sec=1534414094733&amp;di=9e0e0f9c1fe6e1cf2f81b6a4c5fdd401&amp;imgtype=0&amp;src=http%3A%2F%2F5b0988e595225.cdn.sohucs.com%2Fq_70%2Cc_zoom%2Cw_640%2Fimages%2F20180718%2F72942d2fed7a4c5b99516f06e4c5fd8b.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7162" y="5156613"/>
            <a:ext cx="1554118" cy="11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330580"/>
      </p:ext>
    </p:extLst>
  </p:cSld>
  <p:clrMapOvr>
    <a:masterClrMapping/>
  </p:clrMapOvr>
  <p:transition spd="slow">
    <p:pull/>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d287a59f44a3aed42a385a4068be4cdf8f715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1952</TotalTime>
  <Words>5888</Words>
  <Application>Microsoft Office PowerPoint</Application>
  <PresentationFormat>宽屏</PresentationFormat>
  <Paragraphs>438</Paragraphs>
  <Slides>103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103</vt:i4>
      </vt:variant>
    </vt:vector>
  </HeadingPairs>
  <TitlesOfParts>
    <vt:vector size="115" baseType="lpstr">
      <vt:lpstr>新細明體</vt:lpstr>
      <vt:lpstr>等线</vt:lpstr>
      <vt:lpstr>等线 Light</vt:lpstr>
      <vt:lpstr>方正细倩简体</vt:lpstr>
      <vt:lpstr>黑体</vt:lpstr>
      <vt:lpstr>宋体</vt:lpstr>
      <vt:lpstr>微软雅黑</vt:lpstr>
      <vt:lpstr>Arial</vt:lpstr>
      <vt:lpstr>Broadway</vt:lpstr>
      <vt:lpstr>Franklin Gothic Medium</vt:lpstr>
      <vt:lpstr>Wingdings</vt:lpstr>
      <vt:lpstr>Office 主题​​</vt:lpstr>
      <vt:lpstr>第1章 初识计算机网络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lucius</dc:creator>
  <cp:lastModifiedBy>Admin</cp:lastModifiedBy>
  <cp:revision>187</cp:revision>
  <dcterms:created xsi:type="dcterms:W3CDTF">2016-08-25T05:35:30Z</dcterms:created>
  <dcterms:modified xsi:type="dcterms:W3CDTF">2022-07-22T04:02:03Z</dcterms:modified>
</cp:coreProperties>
</file>